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50" r:id="rId2"/>
    <p:sldId id="417" r:id="rId3"/>
    <p:sldId id="480" r:id="rId4"/>
    <p:sldId id="481" r:id="rId5"/>
    <p:sldId id="482" r:id="rId6"/>
    <p:sldId id="483" r:id="rId7"/>
    <p:sldId id="466" r:id="rId8"/>
    <p:sldId id="473" r:id="rId9"/>
    <p:sldId id="488" r:id="rId10"/>
    <p:sldId id="489" r:id="rId11"/>
    <p:sldId id="474" r:id="rId12"/>
    <p:sldId id="475" r:id="rId13"/>
    <p:sldId id="490" r:id="rId14"/>
    <p:sldId id="476" r:id="rId15"/>
    <p:sldId id="477" r:id="rId16"/>
    <p:sldId id="492" r:id="rId17"/>
    <p:sldId id="487" r:id="rId18"/>
    <p:sldId id="484" r:id="rId19"/>
    <p:sldId id="485" r:id="rId20"/>
    <p:sldId id="486" r:id="rId21"/>
    <p:sldId id="493" r:id="rId22"/>
    <p:sldId id="479" r:id="rId23"/>
  </p:sldIdLst>
  <p:sldSz cx="9144000" cy="6858000" type="screen4x3"/>
  <p:notesSz cx="6645275" cy="9777413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00"/>
    <a:srgbClr val="008000"/>
    <a:srgbClr val="33CC33"/>
    <a:srgbClr val="EAEAEA"/>
    <a:srgbClr val="66FF33"/>
    <a:srgbClr val="00CC00"/>
    <a:srgbClr val="FFFF00"/>
    <a:srgbClr val="FFFF66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794" autoAdjust="0"/>
    <p:restoredTop sz="94253" autoAdjust="0"/>
  </p:normalViewPr>
  <p:slideViewPr>
    <p:cSldViewPr>
      <p:cViewPr>
        <p:scale>
          <a:sx n="70" d="100"/>
          <a:sy n="70" d="100"/>
        </p:scale>
        <p:origin x="-600" y="-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FileServer\Volume_1\Nevena\MITECO%20SYSTEM%202010\Firma\BP%202010\Final%20za%20AK\Izvoz%20opasnog%20otpada%202004-200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view3D>
      <c:rotX val="10"/>
      <c:rotY val="40"/>
      <c:depthPercent val="100"/>
      <c:rAngAx val="1"/>
    </c:view3D>
    <c:plotArea>
      <c:layout>
        <c:manualLayout>
          <c:layoutTarget val="inner"/>
          <c:xMode val="edge"/>
          <c:yMode val="edge"/>
          <c:x val="0.10288134645269797"/>
          <c:y val="4.3848813921956463E-2"/>
          <c:w val="0.88950830347120002"/>
          <c:h val="0.72552479204741493"/>
        </c:manualLayout>
      </c:layout>
      <c:bar3DChart>
        <c:barDir val="col"/>
        <c:grouping val="stacked"/>
        <c:ser>
          <c:idx val="0"/>
          <c:order val="0"/>
          <c:tx>
            <c:strRef>
              <c:f>Sheet1!$C$8</c:f>
              <c:strCache>
                <c:ptCount val="1"/>
                <c:pt idx="0">
                  <c:v>PCB waste [t]</c:v>
                </c:pt>
              </c:strCache>
            </c:strRef>
          </c:tx>
          <c:dLbls>
            <c:dLbl>
              <c:idx val="0"/>
              <c:layout>
                <c:manualLayout>
                  <c:x val="2.2133687472333224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992031872509960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2133687472333224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2.2133687472333224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4347056219566201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99203187250996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602,38</a:t>
                    </a:r>
                    <a:endParaRPr lang="en-US" sz="120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sr-Latn-CS" sz="1200" b="1"/>
                </a:pPr>
                <a:endParaRPr lang="en-US"/>
              </a:p>
            </c:txPr>
            <c:showVal val="1"/>
          </c:dLbls>
          <c:cat>
            <c:numRef>
              <c:f>Sheet1!$D$7:$I$7</c:f>
              <c:numCache>
                <c:formatCode>General</c:formatCode>
                <c:ptCount val="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</c:numCache>
            </c:numRef>
          </c:cat>
          <c:val>
            <c:numRef>
              <c:f>Sheet1!$D$8:$I$8</c:f>
              <c:numCache>
                <c:formatCode>General</c:formatCode>
                <c:ptCount val="6"/>
                <c:pt idx="0">
                  <c:v>43.43</c:v>
                </c:pt>
                <c:pt idx="1">
                  <c:v>44.64</c:v>
                </c:pt>
                <c:pt idx="2">
                  <c:v>41.38</c:v>
                </c:pt>
                <c:pt idx="3">
                  <c:v>326.62</c:v>
                </c:pt>
                <c:pt idx="4">
                  <c:v>119.64999999999999</c:v>
                </c:pt>
                <c:pt idx="5">
                  <c:v>602.38400000000001</c:v>
                </c:pt>
              </c:numCache>
            </c:numRef>
          </c:val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Industrial waste [t]</c:v>
                </c:pt>
              </c:strCache>
            </c:strRef>
          </c:tx>
          <c:dLbls>
            <c:dLbl>
              <c:idx val="0"/>
              <c:layout>
                <c:manualLayout>
                  <c:x val="2.2133687472333224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2133687472333224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4347056219566201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2.2133687472333224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4347056219566201E-2"/>
                  <c:y val="6.6280265898587861E-17"/>
                </c:manualLayout>
              </c:layout>
              <c:showVal val="1"/>
            </c:dLbl>
            <c:dLbl>
              <c:idx val="5"/>
              <c:layout>
                <c:manualLayout>
                  <c:x val="2.4347056219566201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lang="sr-Latn-CS" sz="1200" b="1"/>
                </a:pPr>
                <a:endParaRPr lang="en-US"/>
              </a:p>
            </c:txPr>
            <c:showVal val="1"/>
          </c:dLbls>
          <c:cat>
            <c:numRef>
              <c:f>Sheet1!$D$7:$I$7</c:f>
              <c:numCache>
                <c:formatCode>General</c:formatCode>
                <c:ptCount val="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</c:numCache>
            </c:numRef>
          </c:cat>
          <c:val>
            <c:numRef>
              <c:f>Sheet1!$D$9:$I$9</c:f>
              <c:numCache>
                <c:formatCode>General</c:formatCode>
                <c:ptCount val="6"/>
                <c:pt idx="0">
                  <c:v>101.36999999999999</c:v>
                </c:pt>
                <c:pt idx="1">
                  <c:v>142.66</c:v>
                </c:pt>
                <c:pt idx="2">
                  <c:v>331.08</c:v>
                </c:pt>
                <c:pt idx="3">
                  <c:v>201.22</c:v>
                </c:pt>
                <c:pt idx="4">
                  <c:v>406.24</c:v>
                </c:pt>
                <c:pt idx="5">
                  <c:v>400.21</c:v>
                </c:pt>
              </c:numCache>
            </c:numRef>
          </c:val>
        </c:ser>
        <c:ser>
          <c:idx val="2"/>
          <c:order val="2"/>
          <c:tx>
            <c:strRef>
              <c:f>Sheet1!$C$10</c:f>
              <c:strCache>
                <c:ptCount val="1"/>
                <c:pt idx="0">
                  <c:v>Medical and lab waste [t]</c:v>
                </c:pt>
              </c:strCache>
            </c:strRef>
          </c:tx>
          <c:dLbls>
            <c:dLbl>
              <c:idx val="0"/>
              <c:layout>
                <c:manualLayout>
                  <c:x val="1.9920296140744132E-2"/>
                  <c:y val="-3.8532184021979492E-2"/>
                </c:manualLayout>
              </c:layout>
              <c:showVal val="1"/>
            </c:dLbl>
            <c:dLbl>
              <c:idx val="1"/>
              <c:layout>
                <c:manualLayout>
                  <c:x val="2.3602967052977361E-2"/>
                  <c:y val="-4.3336955197589587E-2"/>
                </c:manualLayout>
              </c:layout>
              <c:showVal val="1"/>
            </c:dLbl>
            <c:dLbl>
              <c:idx val="2"/>
              <c:layout>
                <c:manualLayout>
                  <c:x val="2.3602967052977361E-2"/>
                  <c:y val="-4.0934569609784456E-2"/>
                </c:manualLayout>
              </c:layout>
              <c:showVal val="1"/>
            </c:dLbl>
            <c:dLbl>
              <c:idx val="3"/>
              <c:layout>
                <c:manualLayout>
                  <c:x val="2.0664511953843591E-2"/>
                  <c:y val="-3.9721648634272202E-2"/>
                </c:manualLayout>
              </c:layout>
              <c:showVal val="1"/>
            </c:dLbl>
            <c:dLbl>
              <c:idx val="4"/>
              <c:layout>
                <c:manualLayout>
                  <c:x val="1.9920296140744132E-2"/>
                  <c:y val="-4.0911113246564962E-2"/>
                </c:manualLayout>
              </c:layout>
              <c:showVal val="1"/>
            </c:dLbl>
            <c:dLbl>
              <c:idx val="5"/>
              <c:layout>
                <c:manualLayout>
                  <c:x val="2.9147623588066801E-2"/>
                  <c:y val="-4.7493271428712687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strike="noStrike" baseline="0" dirty="0" smtClean="0"/>
                      <a:t>23,27</a:t>
                    </a:r>
                    <a:endParaRPr lang="en-US" sz="1200" b="1" strike="noStrike" baseline="0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lang="sr-Latn-CS" sz="1200" b="1"/>
                </a:pPr>
                <a:endParaRPr lang="en-US"/>
              </a:p>
            </c:txPr>
            <c:showVal val="1"/>
          </c:dLbls>
          <c:cat>
            <c:numRef>
              <c:f>Sheet1!$D$7:$I$7</c:f>
              <c:numCache>
                <c:formatCode>General</c:formatCode>
                <c:ptCount val="6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</c:numCache>
            </c:numRef>
          </c:cat>
          <c:val>
            <c:numRef>
              <c:f>Sheet1!$D$10:$I$10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6.09</c:v>
                </c:pt>
                <c:pt idx="3">
                  <c:v>7.8599999999999985</c:v>
                </c:pt>
                <c:pt idx="4">
                  <c:v>10.210000000000001</c:v>
                </c:pt>
                <c:pt idx="5">
                  <c:v>23.27</c:v>
                </c:pt>
              </c:numCache>
            </c:numRef>
          </c:val>
        </c:ser>
        <c:dLbls>
          <c:showVal val="1"/>
        </c:dLbls>
        <c:gapWidth val="75"/>
        <c:shape val="cylinder"/>
        <c:axId val="82225408"/>
        <c:axId val="82276352"/>
        <c:axId val="0"/>
      </c:bar3DChart>
      <c:catAx>
        <c:axId val="822254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sr-Latn-CS" sz="1200" b="1"/>
            </a:pPr>
            <a:endParaRPr lang="en-US"/>
          </a:p>
        </c:txPr>
        <c:crossAx val="82276352"/>
        <c:crosses val="autoZero"/>
        <c:auto val="1"/>
        <c:lblAlgn val="ctr"/>
        <c:lblOffset val="100"/>
      </c:catAx>
      <c:valAx>
        <c:axId val="8227635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sr-Latn-CS" b="1"/>
            </a:pPr>
            <a:endParaRPr lang="en-US"/>
          </a:p>
        </c:txPr>
        <c:crossAx val="822254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txPr>
        <a:bodyPr/>
        <a:lstStyle/>
        <a:p>
          <a:pPr>
            <a:defRPr lang="sr-Latn-CS" sz="1200" b="1"/>
          </a:pPr>
          <a:endParaRPr lang="en-US"/>
        </a:p>
      </c:txPr>
    </c:legend>
    <c:plotVisOnly val="1"/>
    <c:dispBlanksAs val="gap"/>
  </c:chart>
  <c:spPr>
    <a:effectLst>
      <a:outerShdw blurRad="50800" dist="50800" dir="5400000" algn="ctr" rotWithShape="0">
        <a:schemeClr val="accent3">
          <a:lumMod val="60000"/>
          <a:lumOff val="40000"/>
        </a:schemeClr>
      </a:outerShdw>
    </a:effectLst>
  </c:sp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0.33058</cdr:x>
      <cdr:y>0.83784</cdr:y>
    </cdr:from>
    <cdr:to>
      <cdr:x>0.69421</cdr:x>
      <cdr:y>0.90541</cdr:y>
    </cdr:to>
    <cdr:sp macro="" textlink="">
      <cdr:nvSpPr>
        <cdr:cNvPr id="2" name="AutoShape 12"/>
        <cdr:cNvSpPr>
          <a:spLocks xmlns:a="http://schemas.openxmlformats.org/drawingml/2006/main" noChangeAspect="1" noChangeArrowheads="1"/>
        </cdr:cNvSpPr>
      </cdr:nvSpPr>
      <cdr:spPr bwMode="auto">
        <a:xfrm xmlns:a="http://schemas.openxmlformats.org/drawingml/2006/main">
          <a:off x="2857520" y="4429156"/>
          <a:ext cx="3143272" cy="357190"/>
        </a:xfrm>
        <a:prstGeom xmlns:a="http://schemas.openxmlformats.org/drawingml/2006/main" prst="rightArrow">
          <a:avLst>
            <a:gd name="adj1" fmla="val 50000"/>
            <a:gd name="adj2" fmla="val 76274"/>
          </a:avLst>
        </a:prstGeom>
        <a:noFill xmlns:a="http://schemas.openxmlformats.org/drawingml/2006/main"/>
        <a:ln xmlns:a="http://schemas.openxmlformats.org/drawingml/2006/main" w="9525">
          <a:solidFill>
            <a:sysClr val="windowText" lastClr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Ctr="1"/>
        <a:lstStyle xmlns:a="http://schemas.openxmlformats.org/drawingml/2006/main">
          <a:defPPr>
            <a:defRPr lang="sr-Latn-C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pPr algn="ctr"/>
          <a:r>
            <a:rPr lang="x-none" sz="1200" b="1" dirty="0" smtClean="0">
              <a:latin typeface="Calibri"/>
            </a:rPr>
            <a:t>GODINA</a:t>
          </a:r>
          <a:endParaRPr lang="de-DE" sz="1200" b="1" dirty="0">
            <a:latin typeface="Calibri"/>
          </a:endParaRPr>
        </a:p>
      </cdr:txBody>
    </cdr:sp>
  </cdr:relSizeAnchor>
  <cdr:relSizeAnchor xmlns:cdr="http://schemas.openxmlformats.org/drawingml/2006/chartDrawing">
    <cdr:from>
      <cdr:x>0</cdr:x>
      <cdr:y>0.14865</cdr:y>
    </cdr:from>
    <cdr:to>
      <cdr:x>0.04132</cdr:x>
      <cdr:y>0.74324</cdr:y>
    </cdr:to>
    <cdr:sp macro="" textlink="">
      <cdr:nvSpPr>
        <cdr:cNvPr id="4" name="AutoShape 12"/>
        <cdr:cNvSpPr>
          <a:spLocks xmlns:a="http://schemas.openxmlformats.org/drawingml/2006/main" noChangeAspect="1" noChangeArrowheads="1"/>
        </cdr:cNvSpPr>
      </cdr:nvSpPr>
      <cdr:spPr bwMode="auto">
        <a:xfrm xmlns:a="http://schemas.openxmlformats.org/drawingml/2006/main" rot="16200000">
          <a:off x="-1607323" y="2178859"/>
          <a:ext cx="3143272" cy="357190"/>
        </a:xfrm>
        <a:prstGeom xmlns:a="http://schemas.openxmlformats.org/drawingml/2006/main" prst="rightArrow">
          <a:avLst>
            <a:gd name="adj1" fmla="val 50000"/>
            <a:gd name="adj2" fmla="val 76274"/>
          </a:avLst>
        </a:prstGeom>
        <a:noFill xmlns:a="http://schemas.openxmlformats.org/drawingml/2006/main"/>
        <a:ln xmlns:a="http://schemas.openxmlformats.org/drawingml/2006/main" w="9525">
          <a:solidFill>
            <a:sysClr val="windowText" lastClr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0" tIns="0" rIns="0" bIns="0" anchorCtr="1"/>
        <a:lstStyle xmlns:a="http://schemas.openxmlformats.org/drawingml/2006/main">
          <a:defPPr>
            <a:defRPr lang="sr-Latn-C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</a:defRPr>
          </a:lvl9pPr>
        </a:lstStyle>
        <a:p xmlns:a="http://schemas.openxmlformats.org/drawingml/2006/main">
          <a:pPr algn="ctr"/>
          <a:r>
            <a:rPr lang="x-none" sz="1200" b="1" dirty="0" smtClean="0">
              <a:latin typeface="Calibri"/>
            </a:rPr>
            <a:t>KOLIČINE</a:t>
          </a:r>
          <a:r>
            <a:rPr lang="en-US" sz="1200" b="1" dirty="0" smtClean="0">
              <a:latin typeface="Calibri"/>
            </a:rPr>
            <a:t>  [tons]</a:t>
          </a:r>
          <a:endParaRPr lang="de-DE" sz="1200" b="1" dirty="0">
            <a:latin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79619" cy="488871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122" y="2"/>
            <a:ext cx="2879619" cy="488871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r">
              <a:defRPr sz="1200"/>
            </a:lvl1pPr>
          </a:lstStyle>
          <a:p>
            <a:fld id="{EBCDE61A-B59B-447B-97F3-C7C17E903376}" type="datetimeFigureOut">
              <a:rPr lang="de-DE" smtClean="0"/>
              <a:pPr/>
              <a:t>08.02.2011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733425"/>
            <a:ext cx="4889500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67" tIns="44883" rIns="89767" bIns="44883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44272"/>
            <a:ext cx="5316220" cy="4399836"/>
          </a:xfrm>
          <a:prstGeom prst="rect">
            <a:avLst/>
          </a:prstGeom>
        </p:spPr>
        <p:txBody>
          <a:bodyPr vert="horz" lIns="89767" tIns="44883" rIns="89767" bIns="448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286848"/>
            <a:ext cx="2879619" cy="488871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122" y="9286848"/>
            <a:ext cx="2879619" cy="488871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r">
              <a:defRPr sz="1200"/>
            </a:lvl1pPr>
          </a:lstStyle>
          <a:p>
            <a:fld id="{77BE67BC-BD8B-4631-879F-E143948DE057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67BC-BD8B-4631-879F-E143948DE057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67BC-BD8B-4631-879F-E143948DE057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E6341C-F4E1-42AA-9957-ABB09B6FC1EC}" type="slidenum">
              <a:rPr lang="de-DE" smtClean="0"/>
              <a:pPr/>
              <a:t>14</a:t>
            </a:fld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E67BC-BD8B-4631-879F-E143948DE057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52BA1-5BEA-43B7-9D95-20E3B19A87ED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88DBA-4E95-47C7-B29E-C3EF3DAE3E5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49E10-1F73-4F31-A872-6A6F08545E4F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54B85-3468-4EFF-BF3E-4FAD906425F1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BD566-8AD1-4238-BBAD-E725696FDF24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BD02E-F0F0-40A1-9550-7F4FC86F35FF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4656D-1D0A-437E-B899-E98A69503DF0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6A868-A8B7-4813-BB02-BB83E73C15C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C6D7-CA33-4633-BD7A-A3AE81F8A413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9F589-7BF9-4DDC-BB5D-E03D77099840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EF7E9-5975-4D54-919C-68E5910A521C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FA69A-AFC2-4946-80A4-75E934A5AD3A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9728-407F-4A02-A99A-27886CF63079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B8DBA-8758-4CA6-B1E3-C1E86E93C6B3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654E7-DEE5-4FB2-A364-82055F9D4A8B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B84E-84C6-4585-A233-90E47D15C738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18029-189C-4454-84AA-34547637262C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0DBD5-2B7B-4223-AF32-B77E50E550F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CD87-2992-468B-8E3A-1583C7805F6F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1CD2-F314-4C44-A698-B2EA9EF0F84B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Latn-C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5B18D-4A32-4E5B-9B24-3090BCCDFFAF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559EB-F58C-47C2-87A2-DC0CEBA819AE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r-Latn-C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95464E-6190-4741-817B-F88E836E0E0E}" type="datetimeFigureOut">
              <a:rPr lang="sr-Latn-CS"/>
              <a:pPr>
                <a:defRPr/>
              </a:pPr>
              <a:t>8.2.2011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94350B-25A5-4A47-A410-EB96D2274CB5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3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jpe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hyperlink" Target="http://www.wienenergie.at/we/ep/home.do;jsessionid=4A442182E4DE2246478C61E272581728?tabId=0&amp;pageTypeId=11888" TargetMode="External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8.jpe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gif"/><Relationship Id="rId7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10" Type="http://schemas.openxmlformats.org/officeDocument/2006/relationships/image" Target="../media/image5.png"/><Relationship Id="rId4" Type="http://schemas.openxmlformats.org/officeDocument/2006/relationships/image" Target="../media/image15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6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5.png"/><Relationship Id="rId5" Type="http://schemas.openxmlformats.org/officeDocument/2006/relationships/image" Target="../media/image19.gif"/><Relationship Id="rId10" Type="http://schemas.openxmlformats.org/officeDocument/2006/relationships/image" Target="../media/image4.png"/><Relationship Id="rId4" Type="http://schemas.openxmlformats.org/officeDocument/2006/relationships/image" Target="../media/image18.gif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5" descr="mitekoNATP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2994025"/>
            <a:ext cx="50387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571500" y="1916113"/>
            <a:ext cx="2592388" cy="3111500"/>
            <a:chOff x="571500" y="1916113"/>
            <a:chExt cx="2592388" cy="3111500"/>
          </a:xfrm>
        </p:grpSpPr>
        <p:pic>
          <p:nvPicPr>
            <p:cNvPr id="6148" name="Picture 7" descr="Logo1N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" y="2500313"/>
              <a:ext cx="2592388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9" name="Picture 8" descr="Logo1Z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76375" y="3284538"/>
              <a:ext cx="1466850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Picture 9" descr="Logo1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3613" y="1916113"/>
              <a:ext cx="682625" cy="6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6072188" y="6357938"/>
            <a:ext cx="2646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/>
              <a:t>www.miteco</a:t>
            </a:r>
            <a:r>
              <a:rPr lang="en-US" dirty="0"/>
              <a:t>system</a:t>
            </a:r>
            <a:r>
              <a:rPr lang="sr-Latn-CS"/>
              <a:t>.co</a:t>
            </a:r>
            <a:r>
              <a:rPr lang="en-US" dirty="0"/>
              <a:t>m</a:t>
            </a:r>
            <a:endParaRPr lang="sr-Latn-CS"/>
          </a:p>
        </p:txBody>
      </p:sp>
      <p:sp>
        <p:nvSpPr>
          <p:cNvPr id="6152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500938" y="214313"/>
            <a:ext cx="1385887" cy="527050"/>
            <a:chOff x="611188" y="1916113"/>
            <a:chExt cx="7847012" cy="3111500"/>
          </a:xfrm>
        </p:grpSpPr>
        <p:pic>
          <p:nvPicPr>
            <p:cNvPr id="6154" name="Picture 5" descr="mitekoNATPI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475" y="2994025"/>
              <a:ext cx="5038725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7" descr="Logo1N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188" y="2503488"/>
              <a:ext cx="2592387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8" descr="Logo1Z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76375" y="3284538"/>
              <a:ext cx="1466850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7" name="Picture 9" descr="Logo1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3613" y="1916113"/>
              <a:ext cx="682625" cy="6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4" descr="miteco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3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>
                <a:latin typeface="Calibri" pitchFamily="34" charset="0"/>
              </a:rPr>
              <a:t>www.miteco</a:t>
            </a:r>
            <a:r>
              <a:rPr lang="en-US">
                <a:latin typeface="Calibri" pitchFamily="34" charset="0"/>
              </a:rPr>
              <a:t>system</a:t>
            </a:r>
            <a:r>
              <a:rPr lang="sr-Latn-CS">
                <a:latin typeface="Calibri" pitchFamily="34" charset="0"/>
              </a:rPr>
              <a:t>.c</a:t>
            </a:r>
            <a:r>
              <a:rPr lang="en-US">
                <a:latin typeface="Calibri" pitchFamily="34" charset="0"/>
              </a:rPr>
              <a:t>om</a:t>
            </a:r>
            <a:endParaRPr lang="sr-Latn-CS">
              <a:latin typeface="Calibri" pitchFamily="34" charset="0"/>
            </a:endParaRPr>
          </a:p>
        </p:txBody>
      </p:sp>
      <p:sp>
        <p:nvSpPr>
          <p:cNvPr id="32774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32775" name="Rectangle 18"/>
          <p:cNvSpPr>
            <a:spLocks noChangeArrowheads="1"/>
          </p:cNvSpPr>
          <p:nvPr/>
        </p:nvSpPr>
        <p:spPr bwMode="auto">
          <a:xfrm>
            <a:off x="142875" y="71438"/>
            <a:ext cx="77152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2400" b="1" u="sng" dirty="0">
                <a:latin typeface="+mn-lt"/>
              </a:rPr>
              <a:t>MITECO SYSTEM: FOTO GALERIJA</a:t>
            </a:r>
            <a:r>
              <a:rPr lang="en-US" sz="2400" b="1" u="sng" dirty="0">
                <a:latin typeface="+mn-lt"/>
              </a:rPr>
              <a:t> </a:t>
            </a:r>
          </a:p>
        </p:txBody>
      </p:sp>
      <p:pic>
        <p:nvPicPr>
          <p:cNvPr id="32776" name="Picture 111" descr="1pr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196975"/>
            <a:ext cx="2162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12" descr="2pre-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3288" y="2949575"/>
            <a:ext cx="20415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13" descr="3pre-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4702175"/>
            <a:ext cx="2162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14" descr="1za-vrem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22688" y="1196975"/>
            <a:ext cx="2162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15" descr="2za-vrem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22688" y="2949575"/>
            <a:ext cx="2162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116" descr="3za-vrem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22688" y="4702175"/>
            <a:ext cx="2162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117" descr="1posle-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42088" y="1196975"/>
            <a:ext cx="2162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118" descr="2posle-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42088" y="2949575"/>
            <a:ext cx="2162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119" descr="3posle-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42088" y="4702175"/>
            <a:ext cx="2162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476375" y="620713"/>
            <a:ext cx="18716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 dirty="0">
                <a:latin typeface="+mn-lt"/>
                <a:cs typeface="Arial" charset="0"/>
              </a:rPr>
              <a:t>PRE</a:t>
            </a:r>
            <a:endParaRPr lang="en-US" sz="2400" b="1" dirty="0">
              <a:latin typeface="+mn-lt"/>
              <a:cs typeface="Arial" charset="0"/>
            </a:endParaRPr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3851275" y="620713"/>
            <a:ext cx="18716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 dirty="0">
                <a:latin typeface="+mn-lt"/>
                <a:cs typeface="Arial" charset="0"/>
              </a:rPr>
              <a:t>ZA VREME</a:t>
            </a:r>
            <a:endParaRPr lang="en-US" sz="2400" b="1" dirty="0">
              <a:latin typeface="+mn-lt"/>
              <a:cs typeface="Arial" charset="0"/>
            </a:endParaRPr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7019925" y="620713"/>
            <a:ext cx="18716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2400" b="1" dirty="0">
                <a:latin typeface="+mn-lt"/>
                <a:cs typeface="Arial" charset="0"/>
              </a:rPr>
              <a:t>POSLE</a:t>
            </a:r>
            <a:endParaRPr lang="en-US" sz="2400" b="1" dirty="0"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iteco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>
                <a:latin typeface="Calibri" pitchFamily="34" charset="0"/>
              </a:rPr>
              <a:t>www.miteco</a:t>
            </a:r>
            <a:r>
              <a:rPr lang="en-US">
                <a:latin typeface="Calibri" pitchFamily="34" charset="0"/>
              </a:rPr>
              <a:t>system</a:t>
            </a:r>
            <a:r>
              <a:rPr lang="sr-Latn-CS">
                <a:latin typeface="Calibri" pitchFamily="34" charset="0"/>
              </a:rPr>
              <a:t>.c</a:t>
            </a:r>
            <a:r>
              <a:rPr lang="en-US">
                <a:latin typeface="Calibri" pitchFamily="34" charset="0"/>
              </a:rPr>
              <a:t>om</a:t>
            </a:r>
            <a:endParaRPr lang="sr-Latn-CS">
              <a:latin typeface="Calibri" pitchFamily="34" charset="0"/>
            </a:endParaRPr>
          </a:p>
        </p:txBody>
      </p:sp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0245" name="Rectangle 19"/>
          <p:cNvSpPr>
            <a:spLocks noChangeArrowheads="1"/>
          </p:cNvSpPr>
          <p:nvPr/>
        </p:nvSpPr>
        <p:spPr bwMode="auto">
          <a:xfrm>
            <a:off x="1187450" y="71438"/>
            <a:ext cx="597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2400" b="1" u="sng" dirty="0">
                <a:latin typeface="+mn-lt"/>
              </a:rPr>
              <a:t>DELATNOST KOMPANIJE</a:t>
            </a:r>
            <a:endParaRPr lang="en-US" sz="2400" b="1" u="sng" dirty="0">
              <a:latin typeface="+mn-lt"/>
            </a:endParaRPr>
          </a:p>
        </p:txBody>
      </p:sp>
      <p:pic>
        <p:nvPicPr>
          <p:cNvPr id="112642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643438"/>
            <a:ext cx="19288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 descr="Deponija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313" y="4643438"/>
            <a:ext cx="1928812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5" descr="Na slici Uklanjanje divlje deponije na putu Valjevo – Lelić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643438"/>
            <a:ext cx="204311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http://www.mitecosystem.com/img/ilu/services-3-0-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63" y="4643438"/>
            <a:ext cx="19288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Rectangle 11"/>
          <p:cNvSpPr>
            <a:spLocks noChangeArrowheads="1"/>
          </p:cNvSpPr>
          <p:nvPr/>
        </p:nvSpPr>
        <p:spPr bwMode="auto">
          <a:xfrm>
            <a:off x="468313" y="1196975"/>
            <a:ext cx="9001125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 </a:t>
            </a:r>
            <a:r>
              <a:rPr lang="sr-Latn-CS" sz="1700" dirty="0">
                <a:latin typeface="+mn-lt"/>
              </a:rPr>
              <a:t>Projektovanje i izrada tehničke dokumentacije za industrijska postrojenja </a:t>
            </a:r>
            <a:endParaRPr lang="en-US" sz="1700" dirty="0">
              <a:latin typeface="+mn-lt"/>
            </a:endParaRPr>
          </a:p>
          <a:p>
            <a:pPr lvl="1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</a:t>
            </a:r>
            <a:r>
              <a:rPr lang="sr-Latn-CS" sz="1700" dirty="0">
                <a:latin typeface="+mn-lt"/>
              </a:rPr>
              <a:t>Izrada projekata sanacije i rekultivacije smetlišta</a:t>
            </a:r>
            <a:endParaRPr lang="en-US" sz="1700" dirty="0">
              <a:latin typeface="+mn-lt"/>
            </a:endParaRPr>
          </a:p>
          <a:p>
            <a:pPr lvl="2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</a:t>
            </a:r>
            <a:r>
              <a:rPr lang="sr-Latn-CS" sz="1700" dirty="0">
                <a:latin typeface="+mn-lt"/>
              </a:rPr>
              <a:t>Izrada strateških studija i studija o proceni uticaja</a:t>
            </a:r>
            <a:endParaRPr lang="en-US" sz="1700" dirty="0">
              <a:latin typeface="+mn-lt"/>
            </a:endParaRPr>
          </a:p>
          <a:p>
            <a:pPr lvl="3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I</a:t>
            </a:r>
            <a:r>
              <a:rPr lang="sr-Latn-CS" sz="1700" dirty="0">
                <a:latin typeface="+mn-lt"/>
              </a:rPr>
              <a:t>zrada studija, planova i programa upravljanja industrijskim otpadom</a:t>
            </a:r>
            <a:endParaRPr lang="en-US" sz="1700" dirty="0">
              <a:latin typeface="+mn-lt"/>
            </a:endParaRPr>
          </a:p>
          <a:p>
            <a:pPr lvl="4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</a:t>
            </a:r>
            <a:r>
              <a:rPr lang="sr-Latn-CS" sz="1700" dirty="0">
                <a:latin typeface="+mn-lt"/>
              </a:rPr>
              <a:t>Izrada regionalnih i lokalnih studija, planova i programa </a:t>
            </a:r>
          </a:p>
          <a:p>
            <a:pPr lvl="4">
              <a:buFont typeface="Arial" charset="0"/>
              <a:buNone/>
            </a:pPr>
            <a:r>
              <a:rPr lang="sr-Latn-CS" sz="1700" dirty="0">
                <a:latin typeface="+mn-lt"/>
              </a:rPr>
              <a:t>   upravljanja komunalnim i industrisjkim otpadom</a:t>
            </a:r>
            <a:endParaRPr lang="en-US" sz="17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625" y="1143000"/>
            <a:ext cx="8215313" cy="31432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r-Latn-CS"/>
          </a:p>
        </p:txBody>
      </p:sp>
      <p:sp>
        <p:nvSpPr>
          <p:cNvPr id="14" name="Rounded Rectangle 13"/>
          <p:cNvSpPr/>
          <p:nvPr/>
        </p:nvSpPr>
        <p:spPr>
          <a:xfrm>
            <a:off x="1857375" y="857250"/>
            <a:ext cx="5429250" cy="500063"/>
          </a:xfrm>
          <a:prstGeom prst="roundRect">
            <a:avLst/>
          </a:prstGeom>
          <a:solidFill>
            <a:srgbClr val="F2B8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</a:rPr>
              <a:t>2. </a:t>
            </a:r>
            <a:r>
              <a:rPr lang="sr-Latn-CS" b="1" dirty="0">
                <a:solidFill>
                  <a:srgbClr val="FFFFFF"/>
                </a:solidFill>
              </a:rPr>
              <a:t>INŽENJERING I KONASALTING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miteco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>
                <a:latin typeface="Calibri" pitchFamily="34" charset="0"/>
              </a:rPr>
              <a:t>www.miteco</a:t>
            </a:r>
            <a:r>
              <a:rPr lang="en-US">
                <a:latin typeface="Calibri" pitchFamily="34" charset="0"/>
              </a:rPr>
              <a:t>system</a:t>
            </a:r>
            <a:r>
              <a:rPr lang="sr-Latn-CS">
                <a:latin typeface="Calibri" pitchFamily="34" charset="0"/>
              </a:rPr>
              <a:t>.c</a:t>
            </a:r>
            <a:r>
              <a:rPr lang="en-US">
                <a:latin typeface="Calibri" pitchFamily="34" charset="0"/>
              </a:rPr>
              <a:t>om</a:t>
            </a:r>
            <a:endParaRPr lang="sr-Latn-CS">
              <a:latin typeface="Calibri" pitchFamily="34" charset="0"/>
            </a:endParaRPr>
          </a:p>
        </p:txBody>
      </p:sp>
      <p:sp>
        <p:nvSpPr>
          <p:cNvPr id="11268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1269" name="Rectangle 19"/>
          <p:cNvSpPr>
            <a:spLocks noChangeArrowheads="1"/>
          </p:cNvSpPr>
          <p:nvPr/>
        </p:nvSpPr>
        <p:spPr bwMode="auto">
          <a:xfrm>
            <a:off x="900113" y="71438"/>
            <a:ext cx="6480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2400" b="1" u="sng" dirty="0">
                <a:latin typeface="+mn-lt"/>
              </a:rPr>
              <a:t>DELATNOST KOMPANIJE</a:t>
            </a:r>
            <a:endParaRPr lang="en-US" sz="2400" b="1" u="sng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67574" r="24284"/>
          <a:stretch>
            <a:fillRect/>
          </a:stretch>
        </p:blipFill>
        <p:spPr bwMode="auto">
          <a:xfrm>
            <a:off x="428625" y="4643438"/>
            <a:ext cx="1928813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500063" y="1357313"/>
            <a:ext cx="8643937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Calibri" pitchFamily="34" charset="0"/>
              </a:rPr>
              <a:t> </a:t>
            </a:r>
            <a:r>
              <a:rPr lang="en-US" sz="1700" dirty="0" err="1">
                <a:latin typeface="+mn-lt"/>
              </a:rPr>
              <a:t>Rec</a:t>
            </a:r>
            <a:r>
              <a:rPr lang="sr-Latn-CS" sz="1700" dirty="0">
                <a:latin typeface="+mn-lt"/>
              </a:rPr>
              <a:t>iklaža transformatora i drugih elektroenergetskih uređaja</a:t>
            </a:r>
            <a:endParaRPr lang="en-US" sz="1700" dirty="0">
              <a:latin typeface="+mn-lt"/>
            </a:endParaRPr>
          </a:p>
          <a:p>
            <a:pPr lvl="1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</a:t>
            </a:r>
            <a:r>
              <a:rPr lang="sr-Latn-CS" sz="1700" dirty="0">
                <a:latin typeface="+mn-lt"/>
              </a:rPr>
              <a:t>Otkup i prodaja otpadnih ulja</a:t>
            </a:r>
            <a:endParaRPr lang="en-US" sz="1700" dirty="0">
              <a:latin typeface="+mn-lt"/>
            </a:endParaRPr>
          </a:p>
          <a:p>
            <a:pPr lvl="2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</a:t>
            </a:r>
            <a:r>
              <a:rPr lang="sr-Latn-CS" sz="1700" dirty="0">
                <a:latin typeface="+mn-lt"/>
              </a:rPr>
              <a:t>Otkup i prodaja sekundarnih sirovina</a:t>
            </a:r>
          </a:p>
          <a:p>
            <a:pPr lvl="2">
              <a:buFont typeface="Arial" charset="0"/>
              <a:buNone/>
            </a:pPr>
            <a:r>
              <a:rPr lang="sr-Latn-CS" sz="1700" dirty="0">
                <a:latin typeface="+mn-lt"/>
              </a:rPr>
              <a:t>  </a:t>
            </a:r>
            <a:r>
              <a:rPr lang="en-US" sz="1700" dirty="0">
                <a:latin typeface="+mn-lt"/>
              </a:rPr>
              <a:t> </a:t>
            </a:r>
            <a:r>
              <a:rPr lang="sr-Latn-CS" dirty="0">
                <a:latin typeface="+mn-lt"/>
              </a:rPr>
              <a:t>(gvožđe, čelik, lim, aluminijum, bakar, stara hartija, plastika, gume i dr)</a:t>
            </a:r>
            <a:endParaRPr lang="en-US" sz="1700" dirty="0">
              <a:latin typeface="+mn-lt"/>
            </a:endParaRPr>
          </a:p>
          <a:p>
            <a:pPr lvl="4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</a:t>
            </a:r>
            <a:r>
              <a:rPr lang="sr-Latn-CS" sz="1700" dirty="0">
                <a:latin typeface="+mn-lt"/>
              </a:rPr>
              <a:t>Čišćenje fabričkih hala od svih vrsta otpada</a:t>
            </a:r>
            <a:endParaRPr lang="en-US" sz="170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8625" y="1143000"/>
            <a:ext cx="8358188" cy="3071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r-Latn-CS"/>
          </a:p>
        </p:txBody>
      </p:sp>
      <p:sp>
        <p:nvSpPr>
          <p:cNvPr id="15" name="Rounded Rectangle 14"/>
          <p:cNvSpPr/>
          <p:nvPr/>
        </p:nvSpPr>
        <p:spPr>
          <a:xfrm>
            <a:off x="2000250" y="857250"/>
            <a:ext cx="5072063" cy="500063"/>
          </a:xfrm>
          <a:prstGeom prst="roundRect">
            <a:avLst/>
          </a:prstGeom>
          <a:solidFill>
            <a:srgbClr val="F2B8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</a:rPr>
              <a:t>3. </a:t>
            </a:r>
            <a:r>
              <a:rPr lang="sr-Latn-CS" b="1" dirty="0">
                <a:solidFill>
                  <a:srgbClr val="FFFFFF"/>
                </a:solidFill>
              </a:rPr>
              <a:t>RECIKLAŽA NEOPASNOG OTPADA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6" name="Picture 3" descr="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63" y="4643438"/>
            <a:ext cx="2001837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3" y="4643438"/>
            <a:ext cx="200025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643438"/>
            <a:ext cx="2011362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Content Placeholder 8" descr="Situacija 500 sli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48350"/>
            <a:ext cx="8229600" cy="4229663"/>
          </a:xfrm>
        </p:spPr>
      </p:pic>
      <p:pic>
        <p:nvPicPr>
          <p:cNvPr id="4" name="Picture 4" descr="miteco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71539" y="38377"/>
            <a:ext cx="55007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x-none" sz="2400" b="1" u="sng" dirty="0" smtClean="0">
                <a:latin typeface="+mn-lt"/>
              </a:rPr>
              <a:t>RECIKLAŽNI CENTAR </a:t>
            </a:r>
            <a:r>
              <a:rPr lang="en-US" sz="2400" b="1" u="sng" dirty="0" smtClean="0">
                <a:latin typeface="+mn-lt"/>
              </a:rPr>
              <a:t>MITECO - </a:t>
            </a:r>
            <a:r>
              <a:rPr lang="sr-Latn-CS" sz="2400" b="1" u="sng" dirty="0" smtClean="0">
                <a:latin typeface="+mn-lt"/>
              </a:rPr>
              <a:t>KNE</a:t>
            </a:r>
            <a:r>
              <a:rPr lang="en-US" sz="2400" b="1" u="sng" dirty="0" smtClean="0">
                <a:latin typeface="+mn-lt"/>
              </a:rPr>
              <a:t>Z</a:t>
            </a:r>
            <a:r>
              <a:rPr lang="sr-Latn-CS" sz="2400" b="1" u="sng" dirty="0" smtClean="0">
                <a:latin typeface="+mn-lt"/>
              </a:rPr>
              <a:t>EVAC</a:t>
            </a:r>
            <a:endParaRPr lang="en-US" sz="2400" b="1" u="sng" dirty="0">
              <a:latin typeface="+mn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1472" y="714356"/>
            <a:ext cx="792956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sr-Latn-CS" dirty="0" smtClean="0"/>
              <a:t>          </a:t>
            </a:r>
            <a:r>
              <a:rPr lang="sr-Latn-CS" dirty="0" smtClean="0">
                <a:latin typeface="+mn-lt"/>
              </a:rPr>
              <a:t>Sakupljanje sekundarnih sirovina iz industrije i od građana</a:t>
            </a:r>
          </a:p>
          <a:p>
            <a:pPr marL="342900" indent="-342900"/>
            <a:r>
              <a:rPr lang="sr-Latn-CS" dirty="0" smtClean="0">
                <a:latin typeface="+mn-lt"/>
              </a:rPr>
              <a:t>	     kao reciklžno dvorište (crna i obojena metalurgija)</a:t>
            </a:r>
          </a:p>
          <a:p>
            <a:pPr marL="342900" indent="-342900"/>
            <a:r>
              <a:rPr lang="sr-Latn-CS" b="1" dirty="0" smtClean="0">
                <a:latin typeface="+mn-lt"/>
              </a:rPr>
              <a:t>            </a:t>
            </a:r>
          </a:p>
          <a:p>
            <a:pPr marL="342900" indent="-342900"/>
            <a:r>
              <a:rPr lang="sr-Latn-CS" b="1" dirty="0" smtClean="0">
                <a:latin typeface="+mn-lt"/>
              </a:rPr>
              <a:t>	      </a:t>
            </a:r>
            <a:r>
              <a:rPr lang="sr-Latn-CS" dirty="0" smtClean="0">
                <a:latin typeface="+mn-lt"/>
              </a:rPr>
              <a:t>Reciklaža elektro opreme srednjeg i visokog napona</a:t>
            </a:r>
          </a:p>
          <a:p>
            <a:pPr marL="342900" indent="-342900"/>
            <a:r>
              <a:rPr lang="sr-Latn-CS" dirty="0" smtClean="0">
                <a:latin typeface="+mn-lt"/>
              </a:rPr>
              <a:t> </a:t>
            </a:r>
            <a:endParaRPr lang="sr-Latn-CS" dirty="0">
              <a:latin typeface="+mn-lt"/>
            </a:endParaRPr>
          </a:p>
          <a:p>
            <a:pPr marL="342900" indent="-342900"/>
            <a:r>
              <a:rPr lang="sr-Latn-CS" dirty="0" smtClean="0">
                <a:latin typeface="+mn-lt"/>
              </a:rPr>
              <a:t>            Prikupljanje rabljenih ulja (hidraulična, motorna i ulja za</a:t>
            </a:r>
          </a:p>
          <a:p>
            <a:pPr marL="342900" indent="-342900"/>
            <a:r>
              <a:rPr lang="sr-Latn-CS" dirty="0" smtClean="0">
                <a:latin typeface="+mn-lt"/>
              </a:rPr>
              <a:t>	     izolaciju i prenos toplote) </a:t>
            </a:r>
          </a:p>
          <a:p>
            <a:pPr marL="342900" indent="-342900"/>
            <a:endParaRPr lang="sr-Latn-CS" dirty="0"/>
          </a:p>
          <a:p>
            <a:pPr marL="342900" indent="-342900"/>
            <a:r>
              <a:rPr lang="sr-Latn-CS" dirty="0"/>
              <a:t>	</a:t>
            </a:r>
          </a:p>
          <a:p>
            <a:pPr marL="342900" indent="-342900"/>
            <a:r>
              <a:rPr lang="sr-Latn-CS" dirty="0"/>
              <a:t>	 </a:t>
            </a:r>
            <a:endParaRPr lang="en-US" dirty="0"/>
          </a:p>
        </p:txBody>
      </p:sp>
      <p:pic>
        <p:nvPicPr>
          <p:cNvPr id="10" name="Picture 9" descr="slika Knezevac sa uli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857496"/>
            <a:ext cx="8001056" cy="346675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857224" y="857232"/>
            <a:ext cx="35719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ight Arrow 12"/>
          <p:cNvSpPr/>
          <p:nvPr/>
        </p:nvSpPr>
        <p:spPr>
          <a:xfrm>
            <a:off x="857224" y="1643050"/>
            <a:ext cx="35719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ight Arrow 13"/>
          <p:cNvSpPr/>
          <p:nvPr/>
        </p:nvSpPr>
        <p:spPr>
          <a:xfrm>
            <a:off x="857224" y="2214554"/>
            <a:ext cx="35719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 dirty="0">
                <a:latin typeface="Calibri" pitchFamily="34" charset="0"/>
              </a:rPr>
              <a:t>www.miteco</a:t>
            </a:r>
            <a:r>
              <a:rPr lang="en-US" dirty="0">
                <a:latin typeface="Calibri" pitchFamily="34" charset="0"/>
              </a:rPr>
              <a:t>system</a:t>
            </a:r>
            <a:r>
              <a:rPr lang="sr-Latn-CS" dirty="0">
                <a:latin typeface="Calibri" pitchFamily="34" charset="0"/>
              </a:rPr>
              <a:t>.c</a:t>
            </a:r>
            <a:r>
              <a:rPr lang="en-US" dirty="0" err="1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miteco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>
                <a:latin typeface="Calibri" pitchFamily="34" charset="0"/>
              </a:rPr>
              <a:t>www.miteco</a:t>
            </a:r>
            <a:r>
              <a:rPr lang="en-US">
                <a:latin typeface="Calibri" pitchFamily="34" charset="0"/>
              </a:rPr>
              <a:t>system</a:t>
            </a:r>
            <a:r>
              <a:rPr lang="sr-Latn-CS">
                <a:latin typeface="Calibri" pitchFamily="34" charset="0"/>
              </a:rPr>
              <a:t>.c</a:t>
            </a:r>
            <a:r>
              <a:rPr lang="en-US">
                <a:latin typeface="Calibri" pitchFamily="34" charset="0"/>
              </a:rPr>
              <a:t>om</a:t>
            </a:r>
            <a:endParaRPr lang="sr-Latn-CS">
              <a:latin typeface="Calibri" pitchFamily="34" charset="0"/>
            </a:endParaRPr>
          </a:p>
        </p:txBody>
      </p:sp>
      <p:sp>
        <p:nvSpPr>
          <p:cNvPr id="12292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2293" name="Rectangle 19"/>
          <p:cNvSpPr>
            <a:spLocks noChangeArrowheads="1"/>
          </p:cNvSpPr>
          <p:nvPr/>
        </p:nvSpPr>
        <p:spPr bwMode="auto">
          <a:xfrm>
            <a:off x="1476375" y="71438"/>
            <a:ext cx="5903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2400" b="1" u="sng" dirty="0">
                <a:latin typeface="+mn-lt"/>
              </a:rPr>
              <a:t>DELATNOST KOMPANIJE</a:t>
            </a:r>
            <a:endParaRPr lang="en-US" sz="2400" b="1" u="sng" dirty="0">
              <a:latin typeface="+mn-lt"/>
            </a:endParaRPr>
          </a:p>
        </p:txBody>
      </p:sp>
      <p:pic>
        <p:nvPicPr>
          <p:cNvPr id="9" name="Picture 18" descr="11_7"/>
          <p:cNvPicPr>
            <a:picLocks noChangeAspect="1" noChangeArrowheads="1"/>
          </p:cNvPicPr>
          <p:nvPr/>
        </p:nvPicPr>
        <p:blipFill>
          <a:blip r:embed="rId4"/>
          <a:srcRect r="4829" b="4814"/>
          <a:stretch>
            <a:fillRect/>
          </a:stretch>
        </p:blipFill>
        <p:spPr bwMode="auto">
          <a:xfrm>
            <a:off x="2357438" y="4286250"/>
            <a:ext cx="2000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ELMEK_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286250"/>
            <a:ext cx="21431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hyssenKruppStell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4286250"/>
            <a:ext cx="19621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fTPhcz01-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688" y="4286250"/>
            <a:ext cx="235743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ctangle 13"/>
          <p:cNvSpPr>
            <a:spLocks noChangeArrowheads="1"/>
          </p:cNvSpPr>
          <p:nvPr/>
        </p:nvSpPr>
        <p:spPr bwMode="auto">
          <a:xfrm>
            <a:off x="500063" y="1500188"/>
            <a:ext cx="7929562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  </a:t>
            </a:r>
            <a:r>
              <a:rPr lang="sr-Latn-CS" sz="1700" dirty="0">
                <a:latin typeface="+mn-lt"/>
              </a:rPr>
              <a:t>Trafo lim (elektročelici) konvencionalonog i HiB visokog kvaliteta</a:t>
            </a:r>
            <a:endParaRPr lang="en-US" sz="1700" dirty="0">
              <a:latin typeface="+mn-lt"/>
            </a:endParaRPr>
          </a:p>
          <a:p>
            <a:pPr lvl="1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 </a:t>
            </a:r>
            <a:r>
              <a:rPr lang="en-US" sz="1700" dirty="0" err="1">
                <a:latin typeface="+mn-lt"/>
              </a:rPr>
              <a:t>Ele</a:t>
            </a:r>
            <a:r>
              <a:rPr lang="sr-Latn-CS" sz="1700" dirty="0">
                <a:latin typeface="+mn-lt"/>
              </a:rPr>
              <a:t>ktro-izolacioni materijal za transformatore od celuloze</a:t>
            </a:r>
            <a:endParaRPr lang="en-US" sz="1700" dirty="0">
              <a:latin typeface="+mn-lt"/>
            </a:endParaRPr>
          </a:p>
          <a:p>
            <a:pPr lvl="2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 </a:t>
            </a:r>
            <a:r>
              <a:rPr lang="sr-Latn-CS" sz="1700" dirty="0">
                <a:latin typeface="+mn-lt"/>
              </a:rPr>
              <a:t>Oprema i delovi za transformatore</a:t>
            </a:r>
            <a:endParaRPr lang="en-US" sz="1700" dirty="0">
              <a:latin typeface="+mn-lt"/>
            </a:endParaRPr>
          </a:p>
          <a:p>
            <a:pPr lvl="3">
              <a:lnSpc>
                <a:spcPct val="200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 </a:t>
            </a:r>
            <a:r>
              <a:rPr lang="sr-Latn-CS" sz="1700" dirty="0">
                <a:latin typeface="+mn-lt"/>
              </a:rPr>
              <a:t>Uređaj za prevenciju požara transformatora</a:t>
            </a:r>
            <a:endParaRPr lang="en-US" sz="17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8625" y="1143000"/>
            <a:ext cx="8215313" cy="27146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r-Latn-CS"/>
          </a:p>
        </p:txBody>
      </p:sp>
      <p:sp>
        <p:nvSpPr>
          <p:cNvPr id="13" name="Rounded Rectangle 12"/>
          <p:cNvSpPr/>
          <p:nvPr/>
        </p:nvSpPr>
        <p:spPr>
          <a:xfrm>
            <a:off x="1857375" y="857250"/>
            <a:ext cx="5429250" cy="500063"/>
          </a:xfrm>
          <a:prstGeom prst="roundRect">
            <a:avLst/>
          </a:prstGeom>
          <a:solidFill>
            <a:srgbClr val="F2B8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</a:rPr>
              <a:t>4. </a:t>
            </a:r>
            <a:r>
              <a:rPr lang="sr-Latn-CS" b="1" dirty="0">
                <a:solidFill>
                  <a:srgbClr val="FFFFFF"/>
                </a:solidFill>
              </a:rPr>
              <a:t>UVOZ I ZASTUPANJE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13315" name="Content Placeholder 25" descr="ELMEK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81388" y="3563938"/>
            <a:ext cx="2181225" cy="600075"/>
          </a:xfrm>
        </p:spPr>
      </p:pic>
      <p:pic>
        <p:nvPicPr>
          <p:cNvPr id="13316" name="Picture 4" descr="miteco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928938" y="71438"/>
            <a:ext cx="2911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400" b="1" u="sng" dirty="0">
                <a:latin typeface="+mn-lt"/>
              </a:rPr>
              <a:t>TRENUTNI PARTNERI:</a:t>
            </a:r>
            <a:endParaRPr lang="en-US" sz="2400" b="1" u="sng" dirty="0">
              <a:latin typeface="+mn-lt"/>
            </a:endParaRP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785813" y="1000125"/>
            <a:ext cx="142667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900" b="1" u="sng" dirty="0" smtClean="0">
                <a:latin typeface="+mn-lt"/>
              </a:rPr>
              <a:t>MATERIJALI</a:t>
            </a:r>
            <a:r>
              <a:rPr lang="en-US" sz="1900" b="1" dirty="0">
                <a:latin typeface="+mn-lt"/>
              </a:rPr>
              <a:t>: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5364163" y="908050"/>
            <a:ext cx="260776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900" b="1" u="sng" dirty="0">
                <a:latin typeface="+mn-lt"/>
              </a:rPr>
              <a:t>ZBRINJAVANJE OTPADA</a:t>
            </a:r>
            <a:r>
              <a:rPr lang="en-US" sz="1900" b="1" u="sng" dirty="0">
                <a:latin typeface="+mn-lt"/>
              </a:rPr>
              <a:t>:</a:t>
            </a:r>
          </a:p>
        </p:txBody>
      </p:sp>
      <p:pic>
        <p:nvPicPr>
          <p:cNvPr id="13320" name="Picture 25" descr="ThyssenKrupp Ste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1785938"/>
            <a:ext cx="11906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2" descr="weidmann-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071813"/>
            <a:ext cx="1584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5" descr="sergi_france_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5143500"/>
            <a:ext cx="863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Rectangle 29"/>
          <p:cNvSpPr>
            <a:spLocks noChangeArrowheads="1"/>
          </p:cNvSpPr>
          <p:nvPr/>
        </p:nvSpPr>
        <p:spPr bwMode="auto">
          <a:xfrm>
            <a:off x="1928813" y="1928813"/>
            <a:ext cx="159011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900" dirty="0">
                <a:latin typeface="+mn-lt"/>
              </a:rPr>
              <a:t>HiB trafo lim</a:t>
            </a:r>
          </a:p>
          <a:p>
            <a:r>
              <a:rPr lang="sr-Latn-CS" sz="1900" dirty="0">
                <a:latin typeface="+mn-lt"/>
              </a:rPr>
              <a:t>Gelsenkirchen</a:t>
            </a:r>
          </a:p>
        </p:txBody>
      </p:sp>
      <p:pic>
        <p:nvPicPr>
          <p:cNvPr id="13324" name="Picture 28" descr="envio_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1785938"/>
            <a:ext cx="1214438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Rectangle 11"/>
          <p:cNvSpPr>
            <a:spLocks noChangeArrowheads="1"/>
          </p:cNvSpPr>
          <p:nvPr/>
        </p:nvSpPr>
        <p:spPr bwMode="auto">
          <a:xfrm>
            <a:off x="1928813" y="4000500"/>
            <a:ext cx="201029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900" dirty="0">
                <a:latin typeface="+mn-lt"/>
              </a:rPr>
              <a:t>Oprema i delovi</a:t>
            </a:r>
          </a:p>
          <a:p>
            <a:r>
              <a:rPr lang="sr-Latn-CS" sz="1900" dirty="0">
                <a:latin typeface="+mn-lt"/>
              </a:rPr>
              <a:t>za transformatore</a:t>
            </a:r>
            <a:r>
              <a:rPr lang="en-US" sz="1900" dirty="0">
                <a:latin typeface="+mn-lt"/>
              </a:rPr>
              <a:t>,</a:t>
            </a:r>
            <a:endParaRPr lang="sr-Latn-CS" sz="1900" dirty="0">
              <a:latin typeface="+mn-lt"/>
            </a:endParaRPr>
          </a:p>
          <a:p>
            <a:r>
              <a:rPr lang="en-US" sz="1900" dirty="0">
                <a:latin typeface="+mn-lt"/>
              </a:rPr>
              <a:t>Istanbul</a:t>
            </a:r>
          </a:p>
        </p:txBody>
      </p:sp>
      <p:sp>
        <p:nvSpPr>
          <p:cNvPr id="13326" name="Rectangle 13"/>
          <p:cNvSpPr>
            <a:spLocks noChangeArrowheads="1"/>
          </p:cNvSpPr>
          <p:nvPr/>
        </p:nvSpPr>
        <p:spPr bwMode="auto">
          <a:xfrm>
            <a:off x="2000250" y="3000375"/>
            <a:ext cx="2087563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900" dirty="0">
                <a:latin typeface="+mn-lt"/>
              </a:rPr>
              <a:t>Elektro izolacioni</a:t>
            </a:r>
          </a:p>
          <a:p>
            <a:r>
              <a:rPr lang="sr-Latn-CS" sz="1900" dirty="0">
                <a:latin typeface="+mn-lt"/>
              </a:rPr>
              <a:t>materijal,</a:t>
            </a:r>
          </a:p>
          <a:p>
            <a:r>
              <a:rPr lang="sr-Latn-CS" sz="1900" dirty="0">
                <a:latin typeface="+mn-lt"/>
              </a:rPr>
              <a:t>Rappers</a:t>
            </a:r>
            <a:r>
              <a:rPr lang="en-US" sz="1900" dirty="0">
                <a:latin typeface="+mn-lt"/>
              </a:rPr>
              <a:t>w</a:t>
            </a:r>
            <a:r>
              <a:rPr lang="sr-Latn-CS" sz="1900" dirty="0">
                <a:latin typeface="+mn-lt"/>
              </a:rPr>
              <a:t>ill</a:t>
            </a:r>
            <a:endParaRPr lang="en-US" sz="1900" dirty="0">
              <a:latin typeface="+mn-lt"/>
            </a:endParaRPr>
          </a:p>
          <a:p>
            <a:endParaRPr lang="en-US" sz="1900" dirty="0">
              <a:latin typeface="Calibri" pitchFamily="34" charset="0"/>
            </a:endParaRPr>
          </a:p>
        </p:txBody>
      </p:sp>
      <p:sp>
        <p:nvSpPr>
          <p:cNvPr id="13327" name="Rectangle 17"/>
          <p:cNvSpPr>
            <a:spLocks noChangeArrowheads="1"/>
          </p:cNvSpPr>
          <p:nvPr/>
        </p:nvSpPr>
        <p:spPr bwMode="auto">
          <a:xfrm>
            <a:off x="1928813" y="5214938"/>
            <a:ext cx="2453942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900" dirty="0" err="1">
                <a:latin typeface="+mn-lt"/>
              </a:rPr>
              <a:t>Preven</a:t>
            </a:r>
            <a:r>
              <a:rPr lang="sr-Latn-CS" sz="1900" dirty="0">
                <a:latin typeface="+mn-lt"/>
              </a:rPr>
              <a:t>cija od </a:t>
            </a:r>
          </a:p>
          <a:p>
            <a:r>
              <a:rPr lang="sr-Latn-CS" sz="1900" dirty="0">
                <a:latin typeface="+mn-lt"/>
              </a:rPr>
              <a:t>požara transformatora,</a:t>
            </a:r>
            <a:endParaRPr lang="en-US" sz="1900" dirty="0">
              <a:latin typeface="+mn-lt"/>
            </a:endParaRPr>
          </a:p>
          <a:p>
            <a:r>
              <a:rPr lang="sr-Latn-CS" sz="1900" dirty="0">
                <a:latin typeface="+mn-lt"/>
              </a:rPr>
              <a:t>Paris</a:t>
            </a:r>
            <a:endParaRPr lang="en-US" sz="1900" dirty="0">
              <a:latin typeface="+mn-lt"/>
            </a:endParaRPr>
          </a:p>
        </p:txBody>
      </p:sp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6143625" y="1857375"/>
            <a:ext cx="158537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900" dirty="0" err="1">
                <a:latin typeface="+mn-lt"/>
              </a:rPr>
              <a:t>Rec</a:t>
            </a:r>
            <a:r>
              <a:rPr lang="sr-Latn-CS" sz="1900" dirty="0">
                <a:latin typeface="+mn-lt"/>
              </a:rPr>
              <a:t>iklaža</a:t>
            </a:r>
            <a:r>
              <a:rPr lang="en-US" sz="1900" dirty="0">
                <a:latin typeface="+mn-lt"/>
              </a:rPr>
              <a:t> </a:t>
            </a:r>
            <a:r>
              <a:rPr lang="sr-Latn-CS" sz="1900" dirty="0">
                <a:latin typeface="+mn-lt"/>
              </a:rPr>
              <a:t>PCB </a:t>
            </a:r>
          </a:p>
          <a:p>
            <a:r>
              <a:rPr lang="sr-Latn-CS" sz="1900" dirty="0">
                <a:latin typeface="+mn-lt"/>
              </a:rPr>
              <a:t>opreme,</a:t>
            </a:r>
            <a:r>
              <a:rPr lang="en-US" sz="1900" dirty="0">
                <a:latin typeface="+mn-lt"/>
              </a:rPr>
              <a:t> </a:t>
            </a:r>
            <a:endParaRPr lang="sr-Latn-CS" sz="1900" dirty="0">
              <a:latin typeface="+mn-lt"/>
            </a:endParaRPr>
          </a:p>
          <a:p>
            <a:r>
              <a:rPr lang="sr-Latn-CS" sz="1900" dirty="0">
                <a:latin typeface="+mn-lt"/>
              </a:rPr>
              <a:t>Dortmund</a:t>
            </a:r>
            <a:endParaRPr lang="en-US" sz="1900" dirty="0">
              <a:latin typeface="+mn-lt"/>
            </a:endParaRPr>
          </a:p>
        </p:txBody>
      </p:sp>
      <p:pic>
        <p:nvPicPr>
          <p:cNvPr id="13329" name="Picture 19" descr="K+S 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5" y="5429250"/>
            <a:ext cx="1143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0" name="Rectangle 22"/>
          <p:cNvSpPr>
            <a:spLocks noChangeArrowheads="1"/>
          </p:cNvSpPr>
          <p:nvPr/>
        </p:nvSpPr>
        <p:spPr bwMode="auto">
          <a:xfrm>
            <a:off x="6215063" y="4214813"/>
            <a:ext cx="150018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900" dirty="0">
                <a:latin typeface="+mn-lt"/>
              </a:rPr>
              <a:t>Insinerator</a:t>
            </a:r>
          </a:p>
          <a:p>
            <a:r>
              <a:rPr lang="sr-Latn-CS" sz="1900" dirty="0">
                <a:latin typeface="+mn-lt"/>
              </a:rPr>
              <a:t>Wien</a:t>
            </a:r>
            <a:endParaRPr lang="en-US" sz="1900" dirty="0">
              <a:latin typeface="+mn-lt"/>
            </a:endParaRPr>
          </a:p>
        </p:txBody>
      </p:sp>
      <p:sp>
        <p:nvSpPr>
          <p:cNvPr id="13331" name="Rectangle 23"/>
          <p:cNvSpPr>
            <a:spLocks noChangeArrowheads="1"/>
          </p:cNvSpPr>
          <p:nvPr/>
        </p:nvSpPr>
        <p:spPr bwMode="auto">
          <a:xfrm>
            <a:off x="6215063" y="5214938"/>
            <a:ext cx="136768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900" dirty="0">
                <a:latin typeface="+mn-lt"/>
              </a:rPr>
              <a:t>Rudnici soli,</a:t>
            </a:r>
          </a:p>
          <a:p>
            <a:r>
              <a:rPr lang="sr-Latn-CS" sz="1900" dirty="0">
                <a:latin typeface="+mn-lt"/>
              </a:rPr>
              <a:t>Kassel</a:t>
            </a:r>
            <a:endParaRPr lang="en-US" sz="1900" dirty="0">
              <a:latin typeface="+mn-lt"/>
            </a:endParaRPr>
          </a:p>
        </p:txBody>
      </p:sp>
      <p:sp>
        <p:nvSpPr>
          <p:cNvPr id="13332" name="Rectangle 21"/>
          <p:cNvSpPr>
            <a:spLocks noChangeArrowheads="1"/>
          </p:cNvSpPr>
          <p:nvPr/>
        </p:nvSpPr>
        <p:spPr bwMode="auto">
          <a:xfrm>
            <a:off x="6215063" y="3000375"/>
            <a:ext cx="13018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900" dirty="0">
                <a:latin typeface="+mn-lt"/>
              </a:rPr>
              <a:t>Insinerator,</a:t>
            </a:r>
          </a:p>
          <a:p>
            <a:r>
              <a:rPr lang="sr-Latn-CS" sz="1900" dirty="0">
                <a:latin typeface="+mn-lt"/>
              </a:rPr>
              <a:t>Basel</a:t>
            </a:r>
            <a:endParaRPr lang="en-US" sz="1900" dirty="0">
              <a:latin typeface="+mn-lt"/>
            </a:endParaRPr>
          </a:p>
        </p:txBody>
      </p:sp>
      <p:sp>
        <p:nvSpPr>
          <p:cNvPr id="13333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3334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>
                <a:latin typeface="Calibri" pitchFamily="34" charset="0"/>
              </a:rPr>
              <a:t>www.miteco</a:t>
            </a:r>
            <a:r>
              <a:rPr lang="en-US">
                <a:latin typeface="Calibri" pitchFamily="34" charset="0"/>
              </a:rPr>
              <a:t>system</a:t>
            </a:r>
            <a:r>
              <a:rPr lang="sr-Latn-CS">
                <a:latin typeface="Calibri" pitchFamily="34" charset="0"/>
              </a:rPr>
              <a:t>.c</a:t>
            </a:r>
            <a:r>
              <a:rPr lang="en-US">
                <a:latin typeface="Calibri" pitchFamily="34" charset="0"/>
              </a:rPr>
              <a:t>om</a:t>
            </a:r>
            <a:endParaRPr lang="sr-Latn-CS">
              <a:latin typeface="Calibri" pitchFamily="34" charset="0"/>
            </a:endParaRPr>
          </a:p>
        </p:txBody>
      </p:sp>
      <p:pic>
        <p:nvPicPr>
          <p:cNvPr id="13336" name="Picture 27" descr="ttr_veolia_environement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1938" y="3143250"/>
            <a:ext cx="189071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Picture 2" descr="Wien Energie">
            <a:hlinkClick r:id="rId10" tooltip="Wien Energie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71938" y="4214813"/>
            <a:ext cx="18573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mitecoBACK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214282" y="4071942"/>
            <a:ext cx="1500166" cy="59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Content Placeholder 7" descr="top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4" descr="mitecoB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 dirty="0">
                <a:latin typeface="Calibri" pitchFamily="34" charset="0"/>
              </a:rPr>
              <a:t>www.miteco</a:t>
            </a:r>
            <a:r>
              <a:rPr lang="en-US" dirty="0">
                <a:latin typeface="Calibri" pitchFamily="34" charset="0"/>
              </a:rPr>
              <a:t>system</a:t>
            </a:r>
            <a:r>
              <a:rPr lang="sr-Latn-CS" dirty="0">
                <a:latin typeface="Calibri" pitchFamily="34" charset="0"/>
              </a:rPr>
              <a:t>.c</a:t>
            </a:r>
            <a:r>
              <a:rPr lang="en-US" dirty="0" err="1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gray">
          <a:xfrm>
            <a:off x="3225794" y="3041634"/>
            <a:ext cx="1971675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801688" eaLnBrk="0" hangingPunct="0"/>
            <a:r>
              <a:rPr lang="en-US" sz="2000" b="1" noProof="1" smtClean="0">
                <a:solidFill>
                  <a:schemeClr val="bg1"/>
                </a:solidFill>
                <a:latin typeface="+mn-lt"/>
              </a:rPr>
              <a:t>Strategy  partner</a:t>
            </a:r>
          </a:p>
          <a:p>
            <a:pPr algn="ctr" defTabSz="801688" eaLnBrk="0" hangingPunct="0"/>
            <a:endParaRPr lang="de-DE" sz="2000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gray">
          <a:xfrm>
            <a:off x="4149719" y="2227247"/>
            <a:ext cx="16954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801688" eaLnBrk="0" hangingPunct="0"/>
            <a:r>
              <a:rPr lang="en-US" sz="2000" b="1" noProof="1" smtClean="0">
                <a:solidFill>
                  <a:schemeClr val="bg1"/>
                </a:solidFill>
                <a:latin typeface="+mn-lt"/>
              </a:rPr>
              <a:t>Miteco  System</a:t>
            </a:r>
          </a:p>
          <a:p>
            <a:pPr algn="ctr" defTabSz="801688" eaLnBrk="0" hangingPunct="0"/>
            <a:endParaRPr lang="de-DE" sz="2000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Oval 56"/>
          <p:cNvSpPr>
            <a:spLocks noChangeArrowheads="1"/>
          </p:cNvSpPr>
          <p:nvPr/>
        </p:nvSpPr>
        <p:spPr bwMode="auto">
          <a:xfrm>
            <a:off x="3786182" y="1214422"/>
            <a:ext cx="1555750" cy="871537"/>
          </a:xfrm>
          <a:prstGeom prst="ellipse">
            <a:avLst/>
          </a:prstGeom>
          <a:gradFill rotWithShape="1">
            <a:gsLst>
              <a:gs pos="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4356"/>
            <a:ext cx="914400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857232"/>
            <a:ext cx="1985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1" i="1" u="sng" dirty="0" smtClean="0">
                <a:solidFill>
                  <a:schemeClr val="accent1"/>
                </a:solidFill>
                <a:latin typeface="+mn-lt"/>
              </a:rPr>
              <a:t>ADMINISTRA</a:t>
            </a:r>
            <a:r>
              <a:rPr lang="x-none" sz="1200" b="1" i="1" u="sng" dirty="0" smtClean="0">
                <a:solidFill>
                  <a:schemeClr val="accent1"/>
                </a:solidFill>
                <a:latin typeface="+mn-lt"/>
              </a:rPr>
              <a:t>TIVNA ZGRADA</a:t>
            </a:r>
            <a:endParaRPr lang="en-US" sz="1200" b="1" i="1" u="sng" dirty="0" smtClean="0">
              <a:solidFill>
                <a:schemeClr val="accent1"/>
              </a:solidFill>
              <a:latin typeface="+mn-lt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200" b="1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1</a:t>
            </a:r>
            <a:r>
              <a:rPr lang="sr-Latn-CS" sz="1200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3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00m</a:t>
            </a:r>
            <a:r>
              <a:rPr lang="en-US" sz="1200" b="1" baseline="30000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2</a:t>
            </a:r>
            <a:endParaRPr lang="en-US" sz="12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1035816" y="1321582"/>
            <a:ext cx="214316" cy="14287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57488" y="857232"/>
            <a:ext cx="14632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x-none" sz="1200" b="1" i="1" u="sng" dirty="0" smtClean="0">
                <a:solidFill>
                  <a:schemeClr val="accent1"/>
                </a:solidFill>
                <a:latin typeface="+mn-lt"/>
              </a:rPr>
              <a:t>RECIKLAŽNI CENTAR</a:t>
            </a:r>
            <a:endParaRPr lang="en-US" sz="1200" b="1" i="1" u="sng" dirty="0" smtClean="0">
              <a:solidFill>
                <a:schemeClr val="accent1"/>
              </a:solidFill>
              <a:latin typeface="+mn-lt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200" b="1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US" sz="1200" b="1" i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1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55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0m</a:t>
            </a:r>
            <a:r>
              <a:rPr lang="en-US" sz="1200" b="1" baseline="30000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2</a:t>
            </a:r>
            <a:endParaRPr lang="en-US" sz="12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>
            <a:stCxn id="18" idx="2"/>
          </p:cNvCxnSpPr>
          <p:nvPr/>
        </p:nvCxnSpPr>
        <p:spPr>
          <a:xfrm rot="5400000">
            <a:off x="3006320" y="1455830"/>
            <a:ext cx="719745" cy="4458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286644" y="1071546"/>
            <a:ext cx="1018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CS" sz="1200" b="1" i="1" u="sng" dirty="0" smtClean="0">
                <a:solidFill>
                  <a:schemeClr val="accent1"/>
                </a:solidFill>
                <a:latin typeface="+mn-lt"/>
              </a:rPr>
              <a:t>TANKVANA</a:t>
            </a:r>
            <a:endParaRPr lang="en-US" sz="1200" b="1" i="1" u="sng" dirty="0" smtClean="0">
              <a:solidFill>
                <a:schemeClr val="accent1"/>
              </a:solidFill>
              <a:latin typeface="+mn-lt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200" b="1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sr-Latn-CS" sz="1200" b="1" i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00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m</a:t>
            </a:r>
            <a:r>
              <a:rPr lang="en-US" sz="1200" b="1" baseline="30000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2</a:t>
            </a:r>
            <a:endParaRPr lang="en-US" sz="12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 rot="16200000" flipH="1">
            <a:off x="7164923" y="2164271"/>
            <a:ext cx="1681474" cy="41935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14282" y="5143512"/>
            <a:ext cx="1519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x-none" sz="1200" b="1" i="1" u="sng" dirty="0" smtClean="0">
                <a:solidFill>
                  <a:schemeClr val="accent1"/>
                </a:solidFill>
                <a:latin typeface="+mn-lt"/>
              </a:rPr>
              <a:t>MAGACIN NEZAPALJIVIH MATERIJALA</a:t>
            </a:r>
            <a:endParaRPr lang="en-US" sz="1200" b="1" i="1" u="sng" dirty="0" smtClean="0">
              <a:solidFill>
                <a:schemeClr val="accent1"/>
              </a:solidFill>
              <a:latin typeface="+mn-lt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200" b="1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sr-Latn-CS" sz="1200" b="1" i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15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00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m</a:t>
            </a:r>
            <a:r>
              <a:rPr lang="en-US" sz="1200" b="1" baseline="30000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2</a:t>
            </a:r>
            <a:endParaRPr lang="en-US" sz="12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rot="5400000" flipH="1" flipV="1">
            <a:off x="1058573" y="4058977"/>
            <a:ext cx="1000132" cy="11689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5000628" y="785794"/>
            <a:ext cx="18601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x-none" sz="1200" b="1" i="1" u="sng" dirty="0" smtClean="0">
                <a:solidFill>
                  <a:schemeClr val="accent1"/>
                </a:solidFill>
                <a:latin typeface="+mn-lt"/>
              </a:rPr>
              <a:t>MAGACIN ZAPALJIVIH MATERIJALA</a:t>
            </a:r>
            <a:endParaRPr lang="en-US" sz="1200" b="1" i="1" u="sng" dirty="0" smtClean="0">
              <a:solidFill>
                <a:schemeClr val="accent1"/>
              </a:solidFill>
              <a:latin typeface="+mn-lt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1200" b="1" i="1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sr-Latn-CS" sz="1200" b="1" i="1" dirty="0" smtClean="0">
                <a:solidFill>
                  <a:schemeClr val="accent1"/>
                </a:solidFill>
                <a:latin typeface="+mn-lt"/>
              </a:rPr>
              <a:t>1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5</a:t>
            </a:r>
            <a:r>
              <a:rPr lang="sr-Latn-CS" sz="1200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5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cs typeface="Arial" pitchFamily="34" charset="0"/>
              </a:rPr>
              <a:t>0</a:t>
            </a:r>
            <a:r>
              <a:rPr lang="en-US" sz="1200" b="1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m</a:t>
            </a:r>
            <a:r>
              <a:rPr lang="en-US" sz="1200" b="1" baseline="30000" dirty="0" smtClean="0">
                <a:solidFill>
                  <a:schemeClr val="accent1"/>
                </a:solidFill>
                <a:latin typeface="+mn-lt"/>
                <a:ea typeface="Calibri"/>
                <a:cs typeface="Arial" pitchFamily="34" charset="0"/>
              </a:rPr>
              <a:t>2</a:t>
            </a:r>
            <a:endParaRPr lang="en-US" sz="12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16200000" flipH="1">
            <a:off x="5643570" y="1857363"/>
            <a:ext cx="1000131" cy="28575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14414" y="142852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b="1" u="sng" dirty="0" smtClean="0"/>
              <a:t>PROJEKAT BUDUĆEG POSTROJENJA</a:t>
            </a:r>
            <a:endParaRPr lang="en-US" b="1" u="sng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 animBg="1"/>
      <p:bldP spid="11" grpId="0"/>
      <p:bldP spid="18" grpId="0"/>
      <p:bldP spid="23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8195" name="Content Placeholder 25" descr="ELMEK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81388" y="3563938"/>
            <a:ext cx="2181225" cy="600075"/>
          </a:xfrm>
        </p:spPr>
      </p:pic>
      <p:pic>
        <p:nvPicPr>
          <p:cNvPr id="8196" name="Picture 4" descr="miteco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642938" y="109538"/>
            <a:ext cx="700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2400" b="1" u="sng" dirty="0">
                <a:latin typeface="+mn-lt"/>
              </a:rPr>
              <a:t>SISTEM MENADŽMENTA KVALITETOM</a:t>
            </a:r>
            <a:r>
              <a:rPr lang="en-US" sz="2400" b="1" u="sng" dirty="0">
                <a:latin typeface="+mn-lt"/>
              </a:rPr>
              <a:t>  </a:t>
            </a:r>
          </a:p>
        </p:txBody>
      </p:sp>
      <p:sp>
        <p:nvSpPr>
          <p:cNvPr id="8198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 dirty="0">
                <a:latin typeface="Calibri" pitchFamily="34" charset="0"/>
              </a:rPr>
              <a:t>www.miteco</a:t>
            </a:r>
            <a:r>
              <a:rPr lang="en-US" dirty="0">
                <a:latin typeface="Calibri" pitchFamily="34" charset="0"/>
              </a:rPr>
              <a:t>system</a:t>
            </a:r>
            <a:r>
              <a:rPr lang="sr-Latn-CS" dirty="0">
                <a:latin typeface="Calibri" pitchFamily="34" charset="0"/>
              </a:rPr>
              <a:t>.c</a:t>
            </a:r>
            <a:r>
              <a:rPr lang="en-US" dirty="0" err="1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951038" y="1714500"/>
            <a:ext cx="4960937" cy="4367213"/>
            <a:chOff x="1229" y="1080"/>
            <a:chExt cx="3125" cy="2751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1754" y="3027"/>
              <a:ext cx="2600" cy="802"/>
              <a:chOff x="1754" y="3027"/>
              <a:chExt cx="2600" cy="802"/>
            </a:xfrm>
          </p:grpSpPr>
          <p:sp>
            <p:nvSpPr>
              <p:cNvPr id="8235" name="Oval 8"/>
              <p:cNvSpPr>
                <a:spLocks noChangeArrowheads="1"/>
              </p:cNvSpPr>
              <p:nvPr/>
            </p:nvSpPr>
            <p:spPr bwMode="auto">
              <a:xfrm rot="-534481">
                <a:off x="2641" y="3027"/>
                <a:ext cx="1205" cy="452"/>
              </a:xfrm>
              <a:prstGeom prst="ellipse">
                <a:avLst/>
              </a:prstGeom>
              <a:solidFill>
                <a:srgbClr val="B4B4B4">
                  <a:alpha val="50195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236" name="Freeform 39"/>
              <p:cNvSpPr>
                <a:spLocks/>
              </p:cNvSpPr>
              <p:nvPr/>
            </p:nvSpPr>
            <p:spPr bwMode="auto">
              <a:xfrm>
                <a:off x="1754" y="3191"/>
                <a:ext cx="2600" cy="638"/>
              </a:xfrm>
              <a:custGeom>
                <a:avLst/>
                <a:gdLst>
                  <a:gd name="T0" fmla="*/ 2147483647 w 1781"/>
                  <a:gd name="T1" fmla="*/ 1724474 h 1235"/>
                  <a:gd name="T2" fmla="*/ 2147483647 w 1781"/>
                  <a:gd name="T3" fmla="*/ 37602670 h 1235"/>
                  <a:gd name="T4" fmla="*/ 2147483647 w 1781"/>
                  <a:gd name="T5" fmla="*/ 17388251 h 1235"/>
                  <a:gd name="T6" fmla="*/ 2147483647 w 1781"/>
                  <a:gd name="T7" fmla="*/ 21268265 h 1235"/>
                  <a:gd name="T8" fmla="*/ 2147483647 w 1781"/>
                  <a:gd name="T9" fmla="*/ 47805706 h 1235"/>
                  <a:gd name="T10" fmla="*/ 2147483647 w 1781"/>
                  <a:gd name="T11" fmla="*/ 0 h 1235"/>
                  <a:gd name="T12" fmla="*/ 2147483647 w 1781"/>
                  <a:gd name="T13" fmla="*/ 1724474 h 12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81"/>
                  <a:gd name="T22" fmla="*/ 0 h 1235"/>
                  <a:gd name="T23" fmla="*/ 1781 w 1781"/>
                  <a:gd name="T24" fmla="*/ 1235 h 12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81" h="1235">
                    <a:moveTo>
                      <a:pt x="487" y="36"/>
                    </a:moveTo>
                    <a:cubicBezTo>
                      <a:pt x="412" y="169"/>
                      <a:pt x="208" y="597"/>
                      <a:pt x="609" y="785"/>
                    </a:cubicBezTo>
                    <a:cubicBezTo>
                      <a:pt x="830" y="873"/>
                      <a:pt x="1204" y="807"/>
                      <a:pt x="1523" y="363"/>
                    </a:cubicBezTo>
                    <a:cubicBezTo>
                      <a:pt x="1586" y="379"/>
                      <a:pt x="1709" y="419"/>
                      <a:pt x="1781" y="444"/>
                    </a:cubicBezTo>
                    <a:cubicBezTo>
                      <a:pt x="1502" y="949"/>
                      <a:pt x="806" y="1235"/>
                      <a:pt x="452" y="998"/>
                    </a:cubicBezTo>
                    <a:cubicBezTo>
                      <a:pt x="0" y="701"/>
                      <a:pt x="278" y="135"/>
                      <a:pt x="372" y="0"/>
                    </a:cubicBezTo>
                    <a:cubicBezTo>
                      <a:pt x="430" y="17"/>
                      <a:pt x="411" y="11"/>
                      <a:pt x="487" y="36"/>
                    </a:cubicBezTo>
                    <a:close/>
                  </a:path>
                </a:pathLst>
              </a:custGeom>
              <a:solidFill>
                <a:srgbClr val="B4B4B4">
                  <a:alpha val="50195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1229" y="1080"/>
              <a:ext cx="3050" cy="2751"/>
              <a:chOff x="7" y="1080"/>
              <a:chExt cx="3050" cy="2751"/>
            </a:xfrm>
          </p:grpSpPr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7" y="2013"/>
                <a:ext cx="2663" cy="1818"/>
                <a:chOff x="7" y="2013"/>
                <a:chExt cx="2663" cy="1818"/>
              </a:xfrm>
            </p:grpSpPr>
            <p:sp>
              <p:nvSpPr>
                <p:cNvPr id="8232" name="Freeform 41"/>
                <p:cNvSpPr>
                  <a:spLocks/>
                </p:cNvSpPr>
                <p:nvPr/>
              </p:nvSpPr>
              <p:spPr bwMode="auto">
                <a:xfrm>
                  <a:off x="7" y="2013"/>
                  <a:ext cx="2599" cy="1803"/>
                </a:xfrm>
                <a:custGeom>
                  <a:avLst/>
                  <a:gdLst>
                    <a:gd name="T0" fmla="*/ 2147483647 w 1781"/>
                    <a:gd name="T1" fmla="*/ 878415133 h 1235"/>
                    <a:gd name="T2" fmla="*/ 2147483647 w 1781"/>
                    <a:gd name="T3" fmla="*/ 2147483647 h 1235"/>
                    <a:gd name="T4" fmla="*/ 2147483647 w 1781"/>
                    <a:gd name="T5" fmla="*/ 2147483647 h 1235"/>
                    <a:gd name="T6" fmla="*/ 2147483647 w 1781"/>
                    <a:gd name="T7" fmla="*/ 2147483647 h 1235"/>
                    <a:gd name="T8" fmla="*/ 2147483647 w 1781"/>
                    <a:gd name="T9" fmla="*/ 2147483647 h 1235"/>
                    <a:gd name="T10" fmla="*/ 2147483647 w 1781"/>
                    <a:gd name="T11" fmla="*/ 0 h 1235"/>
                    <a:gd name="T12" fmla="*/ 2147483647 w 1781"/>
                    <a:gd name="T13" fmla="*/ 878415133 h 12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81"/>
                    <a:gd name="T22" fmla="*/ 0 h 1235"/>
                    <a:gd name="T23" fmla="*/ 1781 w 1781"/>
                    <a:gd name="T24" fmla="*/ 1235 h 12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81" h="1235">
                      <a:moveTo>
                        <a:pt x="487" y="36"/>
                      </a:moveTo>
                      <a:cubicBezTo>
                        <a:pt x="412" y="169"/>
                        <a:pt x="208" y="597"/>
                        <a:pt x="609" y="785"/>
                      </a:cubicBezTo>
                      <a:cubicBezTo>
                        <a:pt x="830" y="873"/>
                        <a:pt x="1204" y="807"/>
                        <a:pt x="1523" y="363"/>
                      </a:cubicBezTo>
                      <a:cubicBezTo>
                        <a:pt x="1586" y="379"/>
                        <a:pt x="1709" y="419"/>
                        <a:pt x="1781" y="444"/>
                      </a:cubicBezTo>
                      <a:cubicBezTo>
                        <a:pt x="1502" y="949"/>
                        <a:pt x="806" y="1235"/>
                        <a:pt x="452" y="998"/>
                      </a:cubicBezTo>
                      <a:cubicBezTo>
                        <a:pt x="0" y="701"/>
                        <a:pt x="278" y="135"/>
                        <a:pt x="372" y="0"/>
                      </a:cubicBezTo>
                      <a:cubicBezTo>
                        <a:pt x="430" y="17"/>
                        <a:pt x="411" y="11"/>
                        <a:pt x="487" y="3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1B3"/>
                    </a:gs>
                    <a:gs pos="100000">
                      <a:srgbClr val="79ACD7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3" name="Freeform 42"/>
                <p:cNvSpPr>
                  <a:spLocks/>
                </p:cNvSpPr>
                <p:nvPr/>
              </p:nvSpPr>
              <p:spPr bwMode="auto">
                <a:xfrm>
                  <a:off x="755" y="2659"/>
                  <a:ext cx="1915" cy="1172"/>
                </a:xfrm>
                <a:custGeom>
                  <a:avLst/>
                  <a:gdLst>
                    <a:gd name="T0" fmla="*/ 0 w 1312"/>
                    <a:gd name="T1" fmla="*/ 2147483647 h 803"/>
                    <a:gd name="T2" fmla="*/ 2147483647 w 1312"/>
                    <a:gd name="T3" fmla="*/ 2147483647 h 803"/>
                    <a:gd name="T4" fmla="*/ 2147483647 w 1312"/>
                    <a:gd name="T5" fmla="*/ 0 h 803"/>
                    <a:gd name="T6" fmla="*/ 2147483647 w 1312"/>
                    <a:gd name="T7" fmla="*/ 1534758865 h 803"/>
                    <a:gd name="T8" fmla="*/ 2147483647 w 1312"/>
                    <a:gd name="T9" fmla="*/ 2147483647 h 803"/>
                    <a:gd name="T10" fmla="*/ 0 w 1312"/>
                    <a:gd name="T11" fmla="*/ 2147483647 h 8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12"/>
                    <a:gd name="T19" fmla="*/ 0 h 803"/>
                    <a:gd name="T20" fmla="*/ 1312 w 1312"/>
                    <a:gd name="T21" fmla="*/ 803 h 8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12" h="803">
                      <a:moveTo>
                        <a:pt x="0" y="589"/>
                      </a:moveTo>
                      <a:cubicBezTo>
                        <a:pt x="0" y="589"/>
                        <a:pt x="399" y="803"/>
                        <a:pt x="989" y="335"/>
                      </a:cubicBezTo>
                      <a:cubicBezTo>
                        <a:pt x="1163" y="189"/>
                        <a:pt x="1267" y="0"/>
                        <a:pt x="1267" y="0"/>
                      </a:cubicBezTo>
                      <a:cubicBezTo>
                        <a:pt x="1312" y="63"/>
                        <a:pt x="1312" y="63"/>
                        <a:pt x="1312" y="63"/>
                      </a:cubicBezTo>
                      <a:cubicBezTo>
                        <a:pt x="1312" y="63"/>
                        <a:pt x="999" y="633"/>
                        <a:pt x="400" y="678"/>
                      </a:cubicBezTo>
                      <a:cubicBezTo>
                        <a:pt x="148" y="694"/>
                        <a:pt x="0" y="589"/>
                        <a:pt x="0" y="58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1B3"/>
                    </a:gs>
                    <a:gs pos="50000">
                      <a:srgbClr val="003D70"/>
                    </a:gs>
                    <a:gs pos="100000">
                      <a:srgbClr val="0061B3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34" name="Freeform 43"/>
                <p:cNvSpPr>
                  <a:spLocks/>
                </p:cNvSpPr>
                <p:nvPr/>
              </p:nvSpPr>
              <p:spPr bwMode="auto">
                <a:xfrm>
                  <a:off x="419" y="2066"/>
                  <a:ext cx="389" cy="1042"/>
                </a:xfrm>
                <a:custGeom>
                  <a:avLst/>
                  <a:gdLst>
                    <a:gd name="T0" fmla="*/ 2147483647 w 267"/>
                    <a:gd name="T1" fmla="*/ 0 h 714"/>
                    <a:gd name="T2" fmla="*/ 2147483647 w 267"/>
                    <a:gd name="T3" fmla="*/ 1217349982 h 714"/>
                    <a:gd name="T4" fmla="*/ 2147483647 w 267"/>
                    <a:gd name="T5" fmla="*/ 2147483647 h 714"/>
                    <a:gd name="T6" fmla="*/ 2096888232 w 267"/>
                    <a:gd name="T7" fmla="*/ 2147483647 h 714"/>
                    <a:gd name="T8" fmla="*/ 2147483647 w 267"/>
                    <a:gd name="T9" fmla="*/ 0 h 7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7"/>
                    <a:gd name="T16" fmla="*/ 0 h 714"/>
                    <a:gd name="T17" fmla="*/ 267 w 267"/>
                    <a:gd name="T18" fmla="*/ 714 h 7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7" h="714">
                      <a:moveTo>
                        <a:pt x="205" y="0"/>
                      </a:moveTo>
                      <a:cubicBezTo>
                        <a:pt x="205" y="0"/>
                        <a:pt x="254" y="45"/>
                        <a:pt x="261" y="50"/>
                      </a:cubicBezTo>
                      <a:cubicBezTo>
                        <a:pt x="267" y="61"/>
                        <a:pt x="0" y="424"/>
                        <a:pt x="264" y="714"/>
                      </a:cubicBezTo>
                      <a:cubicBezTo>
                        <a:pt x="69" y="593"/>
                        <a:pt x="85" y="409"/>
                        <a:pt x="87" y="363"/>
                      </a:cubicBezTo>
                      <a:cubicBezTo>
                        <a:pt x="88" y="197"/>
                        <a:pt x="205" y="0"/>
                        <a:pt x="205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61B3"/>
                    </a:gs>
                    <a:gs pos="50000">
                      <a:srgbClr val="003D70"/>
                    </a:gs>
                    <a:gs pos="100000">
                      <a:srgbClr val="0061B3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18"/>
              <p:cNvGrpSpPr>
                <a:grpSpLocks/>
              </p:cNvGrpSpPr>
              <p:nvPr/>
            </p:nvGrpSpPr>
            <p:grpSpPr bwMode="auto">
              <a:xfrm>
                <a:off x="606" y="1080"/>
                <a:ext cx="2451" cy="1570"/>
                <a:chOff x="606" y="1010"/>
                <a:chExt cx="2451" cy="1570"/>
              </a:xfrm>
            </p:grpSpPr>
            <p:sp>
              <p:nvSpPr>
                <p:cNvPr id="8225" name="Freeform 46"/>
                <p:cNvSpPr>
                  <a:spLocks/>
                </p:cNvSpPr>
                <p:nvPr/>
              </p:nvSpPr>
              <p:spPr bwMode="auto">
                <a:xfrm>
                  <a:off x="2683" y="1564"/>
                  <a:ext cx="261" cy="1016"/>
                </a:xfrm>
                <a:custGeom>
                  <a:avLst/>
                  <a:gdLst>
                    <a:gd name="T0" fmla="*/ 0 w 179"/>
                    <a:gd name="T1" fmla="*/ 2147483647 h 696"/>
                    <a:gd name="T2" fmla="*/ 1017188147 w 179"/>
                    <a:gd name="T3" fmla="*/ 2147483647 h 696"/>
                    <a:gd name="T4" fmla="*/ 2147483647 w 179"/>
                    <a:gd name="T5" fmla="*/ 2147483647 h 696"/>
                    <a:gd name="T6" fmla="*/ 2147483647 w 179"/>
                    <a:gd name="T7" fmla="*/ 1536291239 h 696"/>
                    <a:gd name="T8" fmla="*/ 1549998159 w 179"/>
                    <a:gd name="T9" fmla="*/ 0 h 696"/>
                    <a:gd name="T10" fmla="*/ 0 w 179"/>
                    <a:gd name="T11" fmla="*/ 2147483647 h 69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9"/>
                    <a:gd name="T19" fmla="*/ 0 h 696"/>
                    <a:gd name="T20" fmla="*/ 179 w 179"/>
                    <a:gd name="T21" fmla="*/ 696 h 69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9" h="696">
                      <a:moveTo>
                        <a:pt x="0" y="630"/>
                      </a:moveTo>
                      <a:cubicBezTo>
                        <a:pt x="19" y="659"/>
                        <a:pt x="42" y="696"/>
                        <a:pt x="42" y="696"/>
                      </a:cubicBezTo>
                      <a:cubicBezTo>
                        <a:pt x="42" y="696"/>
                        <a:pt x="134" y="518"/>
                        <a:pt x="139" y="315"/>
                      </a:cubicBezTo>
                      <a:cubicBezTo>
                        <a:pt x="146" y="172"/>
                        <a:pt x="91" y="63"/>
                        <a:pt x="91" y="63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64" y="0"/>
                        <a:pt x="179" y="245"/>
                        <a:pt x="0" y="63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C1C1C1"/>
                    </a:gs>
                    <a:gs pos="50000">
                      <a:srgbClr val="565656"/>
                    </a:gs>
                    <a:gs pos="100000">
                      <a:srgbClr val="C1C1C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20"/>
                <p:cNvGrpSpPr>
                  <a:grpSpLocks/>
                </p:cNvGrpSpPr>
                <p:nvPr/>
              </p:nvGrpSpPr>
              <p:grpSpPr bwMode="auto">
                <a:xfrm>
                  <a:off x="606" y="1010"/>
                  <a:ext cx="2451" cy="1570"/>
                  <a:chOff x="606" y="1010"/>
                  <a:chExt cx="2451" cy="1570"/>
                </a:xfrm>
              </p:grpSpPr>
              <p:sp>
                <p:nvSpPr>
                  <p:cNvPr id="8227" name="Freeform 48"/>
                  <p:cNvSpPr>
                    <a:spLocks/>
                  </p:cNvSpPr>
                  <p:nvPr/>
                </p:nvSpPr>
                <p:spPr bwMode="auto">
                  <a:xfrm>
                    <a:off x="2303" y="2376"/>
                    <a:ext cx="440" cy="204"/>
                  </a:xfrm>
                  <a:custGeom>
                    <a:avLst/>
                    <a:gdLst>
                      <a:gd name="T0" fmla="*/ 0 w 469"/>
                      <a:gd name="T1" fmla="*/ 0 h 218"/>
                      <a:gd name="T2" fmla="*/ 694204943 w 469"/>
                      <a:gd name="T3" fmla="*/ 194610466 h 218"/>
                      <a:gd name="T4" fmla="*/ 805895760 w 469"/>
                      <a:gd name="T5" fmla="*/ 368914185 h 218"/>
                      <a:gd name="T6" fmla="*/ 125438207 w 469"/>
                      <a:gd name="T7" fmla="*/ 169226854 h 218"/>
                      <a:gd name="T8" fmla="*/ 0 w 469"/>
                      <a:gd name="T9" fmla="*/ 0 h 2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69"/>
                      <a:gd name="T16" fmla="*/ 0 h 218"/>
                      <a:gd name="T17" fmla="*/ 469 w 469"/>
                      <a:gd name="T18" fmla="*/ 218 h 2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69" h="218">
                        <a:moveTo>
                          <a:pt x="0" y="0"/>
                        </a:moveTo>
                        <a:lnTo>
                          <a:pt x="404" y="115"/>
                        </a:lnTo>
                        <a:lnTo>
                          <a:pt x="469" y="218"/>
                        </a:lnTo>
                        <a:lnTo>
                          <a:pt x="73" y="1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BDBDBD"/>
                      </a:gs>
                      <a:gs pos="100000">
                        <a:srgbClr val="4B4B4B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8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606" y="1010"/>
                    <a:ext cx="2451" cy="1473"/>
                    <a:chOff x="606" y="1010"/>
                    <a:chExt cx="2451" cy="1473"/>
                  </a:xfrm>
                </p:grpSpPr>
                <p:sp>
                  <p:nvSpPr>
                    <p:cNvPr id="8229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606" y="1010"/>
                      <a:ext cx="2451" cy="1473"/>
                    </a:xfrm>
                    <a:custGeom>
                      <a:avLst/>
                      <a:gdLst>
                        <a:gd name="T0" fmla="*/ 2147483647 w 1678"/>
                        <a:gd name="T1" fmla="*/ 2147483647 h 1010"/>
                        <a:gd name="T2" fmla="*/ 2147483647 w 1678"/>
                        <a:gd name="T3" fmla="*/ 2147483647 h 1010"/>
                        <a:gd name="T4" fmla="*/ 2147483647 w 1678"/>
                        <a:gd name="T5" fmla="*/ 2147483647 h 1010"/>
                        <a:gd name="T6" fmla="*/ 0 w 1678"/>
                        <a:gd name="T7" fmla="*/ 2147483647 h 1010"/>
                        <a:gd name="T8" fmla="*/ 2147483647 w 1678"/>
                        <a:gd name="T9" fmla="*/ 1527764942 h 1010"/>
                        <a:gd name="T10" fmla="*/ 2147483647 w 1678"/>
                        <a:gd name="T11" fmla="*/ 2147483647 h 1010"/>
                        <a:gd name="T12" fmla="*/ 2147483647 w 1678"/>
                        <a:gd name="T13" fmla="*/ 2147483647 h 1010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678"/>
                        <a:gd name="T22" fmla="*/ 0 h 1010"/>
                        <a:gd name="T23" fmla="*/ 1678 w 1678"/>
                        <a:gd name="T24" fmla="*/ 1010 h 1010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678" h="1010">
                          <a:moveTo>
                            <a:pt x="1162" y="936"/>
                          </a:moveTo>
                          <a:cubicBezTo>
                            <a:pt x="1222" y="836"/>
                            <a:pt x="1371" y="388"/>
                            <a:pt x="985" y="252"/>
                          </a:cubicBezTo>
                          <a:cubicBezTo>
                            <a:pt x="471" y="122"/>
                            <a:pt x="116" y="637"/>
                            <a:pt x="116" y="637"/>
                          </a:cubicBezTo>
                          <a:cubicBezTo>
                            <a:pt x="116" y="637"/>
                            <a:pt x="116" y="637"/>
                            <a:pt x="0" y="603"/>
                          </a:cubicBezTo>
                          <a:cubicBezTo>
                            <a:pt x="272" y="215"/>
                            <a:pt x="727" y="0"/>
                            <a:pt x="1077" y="63"/>
                          </a:cubicBezTo>
                          <a:cubicBezTo>
                            <a:pt x="1416" y="123"/>
                            <a:pt x="1678" y="452"/>
                            <a:pt x="1422" y="1010"/>
                          </a:cubicBezTo>
                          <a:cubicBezTo>
                            <a:pt x="1357" y="994"/>
                            <a:pt x="1209" y="950"/>
                            <a:pt x="1162" y="936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F6F6F6"/>
                        </a:gs>
                        <a:gs pos="100000">
                          <a:srgbClr val="717171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0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775" y="1187"/>
                      <a:ext cx="1606" cy="826"/>
                    </a:xfrm>
                    <a:custGeom>
                      <a:avLst/>
                      <a:gdLst>
                        <a:gd name="T0" fmla="*/ 2147483647 w 1100"/>
                        <a:gd name="T1" fmla="*/ 2147483647 h 565"/>
                        <a:gd name="T2" fmla="*/ 0 w 1100"/>
                        <a:gd name="T3" fmla="*/ 2147483647 h 565"/>
                        <a:gd name="T4" fmla="*/ 1318062186 w 1100"/>
                        <a:gd name="T5" fmla="*/ 2147483647 h 565"/>
                        <a:gd name="T6" fmla="*/ 2147483647 w 1100"/>
                        <a:gd name="T7" fmla="*/ 2147483647 h 565"/>
                        <a:gd name="T8" fmla="*/ 2147483647 w 1100"/>
                        <a:gd name="T9" fmla="*/ 2147483647 h 565"/>
                        <a:gd name="T10" fmla="*/ 2147483647 w 1100"/>
                        <a:gd name="T11" fmla="*/ 2147483647 h 56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100"/>
                        <a:gd name="T19" fmla="*/ 0 h 565"/>
                        <a:gd name="T20" fmla="*/ 1100 w 1100"/>
                        <a:gd name="T21" fmla="*/ 565 h 56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100" h="565">
                          <a:moveTo>
                            <a:pt x="869" y="130"/>
                          </a:moveTo>
                          <a:cubicBezTo>
                            <a:pt x="355" y="0"/>
                            <a:pt x="0" y="515"/>
                            <a:pt x="0" y="515"/>
                          </a:cubicBezTo>
                          <a:cubicBezTo>
                            <a:pt x="0" y="515"/>
                            <a:pt x="0" y="515"/>
                            <a:pt x="54" y="565"/>
                          </a:cubicBezTo>
                          <a:cubicBezTo>
                            <a:pt x="279" y="285"/>
                            <a:pt x="580" y="120"/>
                            <a:pt x="866" y="186"/>
                          </a:cubicBezTo>
                          <a:cubicBezTo>
                            <a:pt x="1050" y="226"/>
                            <a:pt x="1100" y="347"/>
                            <a:pt x="1100" y="347"/>
                          </a:cubicBezTo>
                          <a:cubicBezTo>
                            <a:pt x="1084" y="303"/>
                            <a:pt x="1043" y="192"/>
                            <a:pt x="869" y="130"/>
                          </a:cubicBez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A3A3A3"/>
                        </a:gs>
                        <a:gs pos="50000">
                          <a:srgbClr val="525252"/>
                        </a:gs>
                        <a:gs pos="100000">
                          <a:srgbClr val="A3A3A3"/>
                        </a:gs>
                      </a:gsLst>
                      <a:lin ang="189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31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606" y="1890"/>
                      <a:ext cx="249" cy="123"/>
                    </a:xfrm>
                    <a:custGeom>
                      <a:avLst/>
                      <a:gdLst>
                        <a:gd name="T0" fmla="*/ 319354999 w 264"/>
                        <a:gd name="T1" fmla="*/ 91518778 h 131"/>
                        <a:gd name="T2" fmla="*/ 468385746 w 264"/>
                        <a:gd name="T3" fmla="*/ 226205300 h 131"/>
                        <a:gd name="T4" fmla="*/ 147257566 w 264"/>
                        <a:gd name="T5" fmla="*/ 134686672 h 131"/>
                        <a:gd name="T6" fmla="*/ 0 w 264"/>
                        <a:gd name="T7" fmla="*/ 0 h 131"/>
                        <a:gd name="T8" fmla="*/ 319354999 w 264"/>
                        <a:gd name="T9" fmla="*/ 91518778 h 13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4"/>
                        <a:gd name="T16" fmla="*/ 0 h 131"/>
                        <a:gd name="T17" fmla="*/ 264 w 264"/>
                        <a:gd name="T18" fmla="*/ 131 h 13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4" h="131">
                          <a:moveTo>
                            <a:pt x="180" y="53"/>
                          </a:moveTo>
                          <a:lnTo>
                            <a:pt x="264" y="131"/>
                          </a:lnTo>
                          <a:lnTo>
                            <a:pt x="83" y="78"/>
                          </a:lnTo>
                          <a:lnTo>
                            <a:pt x="0" y="0"/>
                          </a:lnTo>
                          <a:lnTo>
                            <a:pt x="180" y="53"/>
                          </a:lnTo>
                          <a:close/>
                        </a:path>
                      </a:pathLst>
                    </a:custGeom>
                    <a:gradFill rotWithShape="1">
                      <a:gsLst>
                        <a:gs pos="0">
                          <a:srgbClr val="BDBDBD"/>
                        </a:gs>
                        <a:gs pos="100000">
                          <a:srgbClr val="4B4B4B"/>
                        </a:gs>
                      </a:gsLst>
                      <a:lin ang="27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8222" name="WordArt 51"/>
            <p:cNvSpPr>
              <a:spLocks noChangeArrowheads="1" noChangeShapeType="1" noTextEdit="1"/>
            </p:cNvSpPr>
            <p:nvPr/>
          </p:nvSpPr>
          <p:spPr bwMode="auto">
            <a:xfrm rot="1871965">
              <a:off x="1601" y="2329"/>
              <a:ext cx="1321" cy="1082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1740005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 </a:t>
              </a:r>
            </a:p>
          </p:txBody>
        </p:sp>
      </p:grpSp>
      <p:sp>
        <p:nvSpPr>
          <p:cNvPr id="67" name="Freeform 2"/>
          <p:cNvSpPr>
            <a:spLocks/>
          </p:cNvSpPr>
          <p:nvPr/>
        </p:nvSpPr>
        <p:spPr bwMode="auto">
          <a:xfrm>
            <a:off x="5186363" y="1835150"/>
            <a:ext cx="3595687" cy="2371725"/>
          </a:xfrm>
          <a:custGeom>
            <a:avLst/>
            <a:gdLst>
              <a:gd name="T0" fmla="*/ 2147483647 w 2265"/>
              <a:gd name="T1" fmla="*/ 2147483647 h 1494"/>
              <a:gd name="T2" fmla="*/ 2147483647 w 2265"/>
              <a:gd name="T3" fmla="*/ 2147483647 h 1494"/>
              <a:gd name="T4" fmla="*/ 2147483647 w 2265"/>
              <a:gd name="T5" fmla="*/ 2147483647 h 1494"/>
              <a:gd name="T6" fmla="*/ 2147483647 w 2265"/>
              <a:gd name="T7" fmla="*/ 2147483647 h 1494"/>
              <a:gd name="T8" fmla="*/ 2147483647 w 2265"/>
              <a:gd name="T9" fmla="*/ 2147483647 h 1494"/>
              <a:gd name="T10" fmla="*/ 2147483647 w 2265"/>
              <a:gd name="T11" fmla="*/ 2147483647 h 1494"/>
              <a:gd name="T12" fmla="*/ 2147483647 w 2265"/>
              <a:gd name="T13" fmla="*/ 2147483647 h 1494"/>
              <a:gd name="T14" fmla="*/ 2147483647 w 2265"/>
              <a:gd name="T15" fmla="*/ 2147483647 h 1494"/>
              <a:gd name="T16" fmla="*/ 2147483647 w 2265"/>
              <a:gd name="T17" fmla="*/ 2147483647 h 1494"/>
              <a:gd name="T18" fmla="*/ 2147483647 w 2265"/>
              <a:gd name="T19" fmla="*/ 2147483647 h 1494"/>
              <a:gd name="T20" fmla="*/ 2147483647 w 2265"/>
              <a:gd name="T21" fmla="*/ 2147483647 h 1494"/>
              <a:gd name="T22" fmla="*/ 2147483647 w 2265"/>
              <a:gd name="T23" fmla="*/ 2147483647 h 1494"/>
              <a:gd name="T24" fmla="*/ 2147483647 w 2265"/>
              <a:gd name="T25" fmla="*/ 2147483647 h 1494"/>
              <a:gd name="T26" fmla="*/ 2147483647 w 2265"/>
              <a:gd name="T27" fmla="*/ 2147483647 h 1494"/>
              <a:gd name="T28" fmla="*/ 2147483647 w 2265"/>
              <a:gd name="T29" fmla="*/ 2147483647 h 1494"/>
              <a:gd name="T30" fmla="*/ 2147483647 w 2265"/>
              <a:gd name="T31" fmla="*/ 2147483647 h 1494"/>
              <a:gd name="T32" fmla="*/ 0 w 2265"/>
              <a:gd name="T33" fmla="*/ 2147483647 h 1494"/>
              <a:gd name="T34" fmla="*/ 2147483647 w 2265"/>
              <a:gd name="T35" fmla="*/ 0 h 1494"/>
              <a:gd name="T36" fmla="*/ 2147483647 w 2265"/>
              <a:gd name="T37" fmla="*/ 2147483647 h 1494"/>
              <a:gd name="T38" fmla="*/ 2147483647 w 2265"/>
              <a:gd name="T39" fmla="*/ 2147483647 h 149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265"/>
              <a:gd name="T61" fmla="*/ 0 h 1494"/>
              <a:gd name="T62" fmla="*/ 2265 w 2265"/>
              <a:gd name="T63" fmla="*/ 1494 h 149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265" h="1494">
                <a:moveTo>
                  <a:pt x="689" y="1494"/>
                </a:moveTo>
                <a:cubicBezTo>
                  <a:pt x="704" y="1472"/>
                  <a:pt x="738" y="1399"/>
                  <a:pt x="755" y="1354"/>
                </a:cubicBezTo>
                <a:lnTo>
                  <a:pt x="789" y="1224"/>
                </a:lnTo>
                <a:lnTo>
                  <a:pt x="823" y="1080"/>
                </a:lnTo>
                <a:lnTo>
                  <a:pt x="841" y="886"/>
                </a:lnTo>
                <a:lnTo>
                  <a:pt x="825" y="750"/>
                </a:lnTo>
                <a:lnTo>
                  <a:pt x="797" y="639"/>
                </a:lnTo>
                <a:lnTo>
                  <a:pt x="745" y="528"/>
                </a:lnTo>
                <a:lnTo>
                  <a:pt x="713" y="452"/>
                </a:lnTo>
                <a:lnTo>
                  <a:pt x="667" y="366"/>
                </a:lnTo>
                <a:lnTo>
                  <a:pt x="624" y="301"/>
                </a:lnTo>
                <a:lnTo>
                  <a:pt x="529" y="198"/>
                </a:lnTo>
                <a:lnTo>
                  <a:pt x="415" y="118"/>
                </a:lnTo>
                <a:lnTo>
                  <a:pt x="323" y="74"/>
                </a:lnTo>
                <a:lnTo>
                  <a:pt x="225" y="40"/>
                </a:lnTo>
                <a:lnTo>
                  <a:pt x="165" y="26"/>
                </a:lnTo>
                <a:lnTo>
                  <a:pt x="0" y="1"/>
                </a:lnTo>
                <a:lnTo>
                  <a:pt x="2265" y="0"/>
                </a:lnTo>
                <a:lnTo>
                  <a:pt x="2265" y="1493"/>
                </a:lnTo>
                <a:cubicBezTo>
                  <a:pt x="2265" y="1493"/>
                  <a:pt x="689" y="1494"/>
                  <a:pt x="689" y="1494"/>
                </a:cubicBezTo>
                <a:close/>
              </a:path>
            </a:pathLst>
          </a:custGeom>
          <a:solidFill>
            <a:srgbClr val="969696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Freeform 3"/>
          <p:cNvSpPr>
            <a:spLocks/>
          </p:cNvSpPr>
          <p:nvPr/>
        </p:nvSpPr>
        <p:spPr bwMode="auto">
          <a:xfrm>
            <a:off x="319088" y="3198813"/>
            <a:ext cx="3125787" cy="2517775"/>
          </a:xfrm>
          <a:custGeom>
            <a:avLst/>
            <a:gdLst>
              <a:gd name="T0" fmla="*/ 2147483647 w 1969"/>
              <a:gd name="T1" fmla="*/ 0 h 1586"/>
              <a:gd name="T2" fmla="*/ 2147483647 w 1969"/>
              <a:gd name="T3" fmla="*/ 2147483647 h 1586"/>
              <a:gd name="T4" fmla="*/ 2147483647 w 1969"/>
              <a:gd name="T5" fmla="*/ 2147483647 h 1586"/>
              <a:gd name="T6" fmla="*/ 2147483647 w 1969"/>
              <a:gd name="T7" fmla="*/ 2147483647 h 1586"/>
              <a:gd name="T8" fmla="*/ 2147483647 w 1969"/>
              <a:gd name="T9" fmla="*/ 2147483647 h 1586"/>
              <a:gd name="T10" fmla="*/ 2147483647 w 1969"/>
              <a:gd name="T11" fmla="*/ 2147483647 h 1586"/>
              <a:gd name="T12" fmla="*/ 2147483647 w 1969"/>
              <a:gd name="T13" fmla="*/ 2147483647 h 1586"/>
              <a:gd name="T14" fmla="*/ 2147483647 w 1969"/>
              <a:gd name="T15" fmla="*/ 2147483647 h 1586"/>
              <a:gd name="T16" fmla="*/ 2147483647 w 1969"/>
              <a:gd name="T17" fmla="*/ 2147483647 h 1586"/>
              <a:gd name="T18" fmla="*/ 2147483647 w 1969"/>
              <a:gd name="T19" fmla="*/ 2147483647 h 1586"/>
              <a:gd name="T20" fmla="*/ 2147483647 w 1969"/>
              <a:gd name="T21" fmla="*/ 2147483647 h 1586"/>
              <a:gd name="T22" fmla="*/ 2147483647 w 1969"/>
              <a:gd name="T23" fmla="*/ 2147483647 h 1586"/>
              <a:gd name="T24" fmla="*/ 2147483647 w 1969"/>
              <a:gd name="T25" fmla="*/ 2147483647 h 1586"/>
              <a:gd name="T26" fmla="*/ 2147483647 w 1969"/>
              <a:gd name="T27" fmla="*/ 2147483647 h 1586"/>
              <a:gd name="T28" fmla="*/ 2147483647 w 1969"/>
              <a:gd name="T29" fmla="*/ 2147483647 h 1586"/>
              <a:gd name="T30" fmla="*/ 2147483647 w 1969"/>
              <a:gd name="T31" fmla="*/ 2147483647 h 1586"/>
              <a:gd name="T32" fmla="*/ 2147483647 w 1969"/>
              <a:gd name="T33" fmla="*/ 2147483647 h 1586"/>
              <a:gd name="T34" fmla="*/ 2147483647 w 1969"/>
              <a:gd name="T35" fmla="*/ 2147483647 h 1586"/>
              <a:gd name="T36" fmla="*/ 0 w 1969"/>
              <a:gd name="T37" fmla="*/ 2147483647 h 1586"/>
              <a:gd name="T38" fmla="*/ 2147483647 w 1969"/>
              <a:gd name="T39" fmla="*/ 0 h 158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969"/>
              <a:gd name="T61" fmla="*/ 0 h 1586"/>
              <a:gd name="T62" fmla="*/ 1969 w 1969"/>
              <a:gd name="T63" fmla="*/ 1586 h 158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969" h="1586">
                <a:moveTo>
                  <a:pt x="1568" y="0"/>
                </a:moveTo>
                <a:cubicBezTo>
                  <a:pt x="1555" y="24"/>
                  <a:pt x="1516" y="96"/>
                  <a:pt x="1492" y="144"/>
                </a:cubicBezTo>
                <a:lnTo>
                  <a:pt x="1422" y="289"/>
                </a:lnTo>
                <a:lnTo>
                  <a:pt x="1382" y="429"/>
                </a:lnTo>
                <a:lnTo>
                  <a:pt x="1337" y="625"/>
                </a:lnTo>
                <a:lnTo>
                  <a:pt x="1329" y="778"/>
                </a:lnTo>
                <a:lnTo>
                  <a:pt x="1335" y="900"/>
                </a:lnTo>
                <a:lnTo>
                  <a:pt x="1355" y="1018"/>
                </a:lnTo>
                <a:lnTo>
                  <a:pt x="1379" y="1089"/>
                </a:lnTo>
                <a:lnTo>
                  <a:pt x="1434" y="1197"/>
                </a:lnTo>
                <a:lnTo>
                  <a:pt x="1492" y="1266"/>
                </a:lnTo>
                <a:lnTo>
                  <a:pt x="1574" y="1365"/>
                </a:lnTo>
                <a:lnTo>
                  <a:pt x="1678" y="1441"/>
                </a:lnTo>
                <a:lnTo>
                  <a:pt x="1766" y="1488"/>
                </a:lnTo>
                <a:lnTo>
                  <a:pt x="1853" y="1540"/>
                </a:lnTo>
                <a:lnTo>
                  <a:pt x="1911" y="1552"/>
                </a:lnTo>
                <a:lnTo>
                  <a:pt x="1969" y="1586"/>
                </a:lnTo>
                <a:lnTo>
                  <a:pt x="3" y="1586"/>
                </a:lnTo>
                <a:lnTo>
                  <a:pt x="0" y="1"/>
                </a:lnTo>
                <a:cubicBezTo>
                  <a:pt x="0" y="1"/>
                  <a:pt x="1568" y="0"/>
                  <a:pt x="1568" y="0"/>
                </a:cubicBezTo>
                <a:close/>
              </a:path>
            </a:pathLst>
          </a:custGeom>
          <a:solidFill>
            <a:schemeClr val="bg2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Line 29"/>
          <p:cNvSpPr>
            <a:spLocks noChangeShapeType="1"/>
          </p:cNvSpPr>
          <p:nvPr/>
        </p:nvSpPr>
        <p:spPr bwMode="auto">
          <a:xfrm rot="21307710" flipH="1">
            <a:off x="3616325" y="4281488"/>
            <a:ext cx="465138" cy="627062"/>
          </a:xfrm>
          <a:prstGeom prst="line">
            <a:avLst/>
          </a:prstGeom>
          <a:noFill/>
          <a:ln w="76200">
            <a:solidFill>
              <a:srgbClr val="777777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Line 30"/>
          <p:cNvSpPr>
            <a:spLocks noChangeShapeType="1"/>
          </p:cNvSpPr>
          <p:nvPr/>
        </p:nvSpPr>
        <p:spPr bwMode="auto">
          <a:xfrm rot="21307710" flipV="1">
            <a:off x="4530725" y="2735263"/>
            <a:ext cx="392113" cy="584200"/>
          </a:xfrm>
          <a:prstGeom prst="line">
            <a:avLst/>
          </a:prstGeom>
          <a:noFill/>
          <a:ln w="76200">
            <a:solidFill>
              <a:srgbClr val="27588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" name="Text Box 31"/>
          <p:cNvSpPr txBox="1">
            <a:spLocks noChangeArrowheads="1"/>
          </p:cNvSpPr>
          <p:nvPr/>
        </p:nvSpPr>
        <p:spPr bwMode="auto">
          <a:xfrm>
            <a:off x="2857500" y="3500438"/>
            <a:ext cx="261757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r-Latn-CS" sz="2200" b="1" dirty="0">
                <a:solidFill>
                  <a:srgbClr val="777777"/>
                </a:solidFill>
                <a:latin typeface="+mn-lt"/>
              </a:rPr>
              <a:t>Sertifikovani za </a:t>
            </a:r>
          </a:p>
          <a:p>
            <a:pPr algn="ctr"/>
            <a:r>
              <a:rPr lang="sr-Latn-CS" sz="2200" b="1" dirty="0">
                <a:solidFill>
                  <a:srgbClr val="777777"/>
                </a:solidFill>
                <a:latin typeface="+mn-lt"/>
              </a:rPr>
              <a:t>obavljanje aktivnosti</a:t>
            </a:r>
            <a:endParaRPr lang="sr-Latn-CS" sz="2200" b="1" noProof="1">
              <a:solidFill>
                <a:srgbClr val="777777"/>
              </a:solidFill>
              <a:latin typeface="+mn-lt"/>
            </a:endParaRPr>
          </a:p>
        </p:txBody>
      </p:sp>
      <p:sp>
        <p:nvSpPr>
          <p:cNvPr id="72" name="Text Box 45"/>
          <p:cNvSpPr txBox="1">
            <a:spLocks noChangeArrowheads="1"/>
          </p:cNvSpPr>
          <p:nvPr/>
        </p:nvSpPr>
        <p:spPr bwMode="auto">
          <a:xfrm>
            <a:off x="6596063" y="1998663"/>
            <a:ext cx="2009775" cy="195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801688">
              <a:spcBef>
                <a:spcPct val="20000"/>
              </a:spcBef>
            </a:pPr>
            <a:r>
              <a:rPr lang="sr-Latn-CS" sz="2200" b="1" dirty="0">
                <a:solidFill>
                  <a:schemeClr val="bg1"/>
                </a:solidFill>
                <a:latin typeface="+mn-lt"/>
              </a:rPr>
              <a:t>Projektovanje, razvoj i konsalting iz oblasti zaštite životne sredine</a:t>
            </a:r>
            <a:endParaRPr lang="de-DE" sz="2200" dirty="0">
              <a:solidFill>
                <a:schemeClr val="bg1"/>
              </a:solidFill>
              <a:latin typeface="+mn-lt"/>
            </a:endParaRPr>
          </a:p>
          <a:p>
            <a:pPr algn="r" defTabSz="801688">
              <a:spcBef>
                <a:spcPct val="20000"/>
              </a:spcBef>
            </a:pPr>
            <a:endParaRPr lang="de-DE" sz="1400" noProof="1">
              <a:solidFill>
                <a:schemeClr val="bg1"/>
              </a:solidFill>
            </a:endParaRPr>
          </a:p>
        </p:txBody>
      </p:sp>
      <p:sp>
        <p:nvSpPr>
          <p:cNvPr id="73" name="Text Box 45"/>
          <p:cNvSpPr txBox="1">
            <a:spLocks noChangeArrowheads="1"/>
          </p:cNvSpPr>
          <p:nvPr/>
        </p:nvSpPr>
        <p:spPr bwMode="auto">
          <a:xfrm>
            <a:off x="493713" y="3375025"/>
            <a:ext cx="18224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sr-Latn-CS" sz="2200" b="1" dirty="0">
                <a:latin typeface="+mn-lt"/>
              </a:rPr>
              <a:t>Sakupljanje, skladištenje, izvoz i trajno zbrinjavanje opasnog otpada</a:t>
            </a:r>
            <a:endParaRPr lang="sr-Latn-CS" sz="2200" b="1" noProof="1">
              <a:latin typeface="+mn-lt"/>
            </a:endParaRPr>
          </a:p>
        </p:txBody>
      </p:sp>
      <p:pic>
        <p:nvPicPr>
          <p:cNvPr id="75" name="Picture 11" descr="SGS ISO 9001 certifica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357688"/>
            <a:ext cx="15716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500063" y="1143000"/>
            <a:ext cx="2457450" cy="1438275"/>
            <a:chOff x="4008" y="2358"/>
            <a:chExt cx="1548" cy="906"/>
          </a:xfrm>
        </p:grpSpPr>
        <p:sp>
          <p:nvSpPr>
            <p:cNvPr id="77" name="Oval 43"/>
            <p:cNvSpPr>
              <a:spLocks noChangeArrowheads="1"/>
            </p:cNvSpPr>
            <p:nvPr/>
          </p:nvSpPr>
          <p:spPr bwMode="auto">
            <a:xfrm>
              <a:off x="5028" y="2402"/>
              <a:ext cx="376" cy="26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9020"/>
                    <a:invGamma/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>
                <a:cs typeface="Arial" charset="0"/>
              </a:endParaRPr>
            </a:p>
          </p:txBody>
        </p:sp>
        <p:sp>
          <p:nvSpPr>
            <p:cNvPr id="78" name="AutoShape 51"/>
            <p:cNvSpPr>
              <a:spLocks noChangeArrowheads="1"/>
            </p:cNvSpPr>
            <p:nvPr/>
          </p:nvSpPr>
          <p:spPr bwMode="auto">
            <a:xfrm>
              <a:off x="4008" y="2358"/>
              <a:ext cx="1548" cy="906"/>
            </a:xfrm>
            <a:prstGeom prst="foldedCorner">
              <a:avLst>
                <a:gd name="adj" fmla="val 9551"/>
              </a:avLst>
            </a:prstGeom>
            <a:gradFill rotWithShape="1">
              <a:gsLst>
                <a:gs pos="0">
                  <a:srgbClr val="FDEB03"/>
                </a:gs>
                <a:gs pos="100000">
                  <a:srgbClr val="FDEB03">
                    <a:gamma/>
                    <a:tint val="2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cs typeface="Arial" charset="0"/>
              </a:endParaRPr>
            </a:p>
          </p:txBody>
        </p:sp>
        <p:sp>
          <p:nvSpPr>
            <p:cNvPr id="8212" name="Rectangle 52"/>
            <p:cNvSpPr>
              <a:spLocks noChangeArrowheads="1"/>
            </p:cNvSpPr>
            <p:nvPr/>
          </p:nvSpPr>
          <p:spPr bwMode="auto">
            <a:xfrm>
              <a:off x="4044" y="2408"/>
              <a:ext cx="1483" cy="155"/>
            </a:xfrm>
            <a:prstGeom prst="rect">
              <a:avLst/>
            </a:prstGeom>
            <a:solidFill>
              <a:srgbClr val="FAC4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1400" b="1" noProof="1"/>
            </a:p>
          </p:txBody>
        </p:sp>
        <p:sp>
          <p:nvSpPr>
            <p:cNvPr id="8213" name="Rectangle 52"/>
            <p:cNvSpPr>
              <a:spLocks noChangeArrowheads="1"/>
            </p:cNvSpPr>
            <p:nvPr/>
          </p:nvSpPr>
          <p:spPr bwMode="auto">
            <a:xfrm>
              <a:off x="4044" y="2632"/>
              <a:ext cx="1483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/>
              <a:r>
                <a:rPr lang="en-US" b="1" i="1" noProof="1">
                  <a:latin typeface="+mn-lt"/>
                </a:rPr>
                <a:t>QMS – </a:t>
              </a:r>
              <a:r>
                <a:rPr lang="sr-Latn-CS" b="1" i="1" dirty="0">
                  <a:latin typeface="+mn-lt"/>
                </a:rPr>
                <a:t>u skladu sa</a:t>
              </a:r>
              <a:r>
                <a:rPr lang="sr-Latn-CS" b="1" i="1" noProof="1">
                  <a:latin typeface="+mn-lt"/>
                </a:rPr>
                <a:t> ISO 9001:2000</a:t>
              </a:r>
            </a:p>
          </p:txBody>
        </p:sp>
        <p:sp>
          <p:nvSpPr>
            <p:cNvPr id="81" name="Oval 32"/>
            <p:cNvSpPr>
              <a:spLocks noChangeArrowheads="1"/>
            </p:cNvSpPr>
            <p:nvPr/>
          </p:nvSpPr>
          <p:spPr bwMode="auto">
            <a:xfrm>
              <a:off x="5252" y="2361"/>
              <a:ext cx="249" cy="249"/>
            </a:xfrm>
            <a:prstGeom prst="ellipse">
              <a:avLst/>
            </a:prstGeom>
            <a:gradFill rotWithShape="1">
              <a:gsLst>
                <a:gs pos="0">
                  <a:srgbClr val="ECECEC"/>
                </a:gs>
                <a:gs pos="100000">
                  <a:srgbClr val="B2B2B2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bg1"/>
              </a:solidFill>
              <a:round/>
              <a:headEnd/>
              <a:tailEnd/>
            </a:ln>
            <a:effectLst>
              <a:outerShdw dist="53882" dir="2700000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de-DE">
                <a:cs typeface="Arial" charset="0"/>
              </a:endParaRPr>
            </a:p>
          </p:txBody>
        </p:sp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5325" y="2403"/>
              <a:ext cx="101" cy="169"/>
              <a:chOff x="6363" y="1633"/>
              <a:chExt cx="222" cy="372"/>
            </a:xfrm>
          </p:grpSpPr>
          <p:sp>
            <p:nvSpPr>
              <p:cNvPr id="83" name="Freeform 31"/>
              <p:cNvSpPr>
                <a:spLocks/>
              </p:cNvSpPr>
              <p:nvPr/>
            </p:nvSpPr>
            <p:spPr bwMode="gray">
              <a:xfrm>
                <a:off x="6363" y="1633"/>
                <a:ext cx="222" cy="277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0" y="108"/>
                  </a:cxn>
                  <a:cxn ang="0">
                    <a:pos x="44" y="227"/>
                  </a:cxn>
                  <a:cxn ang="0">
                    <a:pos x="58" y="276"/>
                  </a:cxn>
                  <a:cxn ang="0">
                    <a:pos x="71" y="287"/>
                  </a:cxn>
                  <a:cxn ang="0">
                    <a:pos x="159" y="287"/>
                  </a:cxn>
                  <a:cxn ang="0">
                    <a:pos x="172" y="276"/>
                  </a:cxn>
                  <a:cxn ang="0">
                    <a:pos x="186" y="227"/>
                  </a:cxn>
                  <a:cxn ang="0">
                    <a:pos x="230" y="108"/>
                  </a:cxn>
                  <a:cxn ang="0">
                    <a:pos x="115" y="0"/>
                  </a:cxn>
                </a:cxnLst>
                <a:rect l="0" t="0" r="r" b="b"/>
                <a:pathLst>
                  <a:path w="230" h="287">
                    <a:moveTo>
                      <a:pt x="115" y="0"/>
                    </a:moveTo>
                    <a:cubicBezTo>
                      <a:pt x="51" y="0"/>
                      <a:pt x="0" y="49"/>
                      <a:pt x="0" y="108"/>
                    </a:cubicBezTo>
                    <a:cubicBezTo>
                      <a:pt x="0" y="146"/>
                      <a:pt x="25" y="185"/>
                      <a:pt x="44" y="227"/>
                    </a:cubicBezTo>
                    <a:cubicBezTo>
                      <a:pt x="58" y="276"/>
                      <a:pt x="58" y="276"/>
                      <a:pt x="58" y="276"/>
                    </a:cubicBezTo>
                    <a:cubicBezTo>
                      <a:pt x="58" y="282"/>
                      <a:pt x="64" y="287"/>
                      <a:pt x="71" y="287"/>
                    </a:cubicBezTo>
                    <a:cubicBezTo>
                      <a:pt x="159" y="287"/>
                      <a:pt x="159" y="287"/>
                      <a:pt x="159" y="287"/>
                    </a:cubicBezTo>
                    <a:cubicBezTo>
                      <a:pt x="166" y="287"/>
                      <a:pt x="172" y="282"/>
                      <a:pt x="172" y="276"/>
                    </a:cubicBezTo>
                    <a:cubicBezTo>
                      <a:pt x="186" y="227"/>
                      <a:pt x="186" y="227"/>
                      <a:pt x="186" y="227"/>
                    </a:cubicBezTo>
                    <a:cubicBezTo>
                      <a:pt x="205" y="185"/>
                      <a:pt x="230" y="146"/>
                      <a:pt x="230" y="108"/>
                    </a:cubicBezTo>
                    <a:cubicBezTo>
                      <a:pt x="230" y="49"/>
                      <a:pt x="179" y="0"/>
                      <a:pt x="11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99"/>
                  </a:gs>
                  <a:gs pos="100000">
                    <a:srgbClr val="FEA501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84" name="Freeform 32"/>
              <p:cNvSpPr>
                <a:spLocks/>
              </p:cNvSpPr>
              <p:nvPr/>
            </p:nvSpPr>
            <p:spPr bwMode="gray">
              <a:xfrm>
                <a:off x="6418" y="1919"/>
                <a:ext cx="112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56"/>
                  </a:cxn>
                  <a:cxn ang="0">
                    <a:pos x="41" y="89"/>
                  </a:cxn>
                  <a:cxn ang="0">
                    <a:pos x="75" y="89"/>
                  </a:cxn>
                  <a:cxn ang="0">
                    <a:pos x="109" y="56"/>
                  </a:cxn>
                  <a:cxn ang="0">
                    <a:pos x="116" y="0"/>
                  </a:cxn>
                  <a:cxn ang="0">
                    <a:pos x="0" y="0"/>
                  </a:cxn>
                </a:cxnLst>
                <a:rect l="0" t="0" r="r" b="b"/>
                <a:pathLst>
                  <a:path w="116" h="89">
                    <a:moveTo>
                      <a:pt x="0" y="0"/>
                    </a:moveTo>
                    <a:cubicBezTo>
                      <a:pt x="0" y="0"/>
                      <a:pt x="6" y="53"/>
                      <a:pt x="7" y="56"/>
                    </a:cubicBezTo>
                    <a:cubicBezTo>
                      <a:pt x="8" y="59"/>
                      <a:pt x="29" y="89"/>
                      <a:pt x="41" y="89"/>
                    </a:cubicBezTo>
                    <a:cubicBezTo>
                      <a:pt x="75" y="89"/>
                      <a:pt x="75" y="89"/>
                      <a:pt x="75" y="89"/>
                    </a:cubicBezTo>
                    <a:cubicBezTo>
                      <a:pt x="87" y="89"/>
                      <a:pt x="108" y="59"/>
                      <a:pt x="109" y="56"/>
                    </a:cubicBezTo>
                    <a:cubicBezTo>
                      <a:pt x="109" y="53"/>
                      <a:pt x="116" y="0"/>
                      <a:pt x="11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333333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8218" name="Freeform 33"/>
              <p:cNvSpPr>
                <a:spLocks noEditPoints="1"/>
              </p:cNvSpPr>
              <p:nvPr/>
            </p:nvSpPr>
            <p:spPr bwMode="gray">
              <a:xfrm>
                <a:off x="6419" y="1929"/>
                <a:ext cx="108" cy="64"/>
              </a:xfrm>
              <a:custGeom>
                <a:avLst/>
                <a:gdLst>
                  <a:gd name="T0" fmla="*/ 0 w 112"/>
                  <a:gd name="T1" fmla="*/ 0 h 65"/>
                  <a:gd name="T2" fmla="*/ 1 w 112"/>
                  <a:gd name="T3" fmla="*/ 7 h 65"/>
                  <a:gd name="T4" fmla="*/ 100 w 112"/>
                  <a:gd name="T5" fmla="*/ 18 h 65"/>
                  <a:gd name="T6" fmla="*/ 100 w 112"/>
                  <a:gd name="T7" fmla="*/ 11 h 65"/>
                  <a:gd name="T8" fmla="*/ 0 w 112"/>
                  <a:gd name="T9" fmla="*/ 0 h 65"/>
                  <a:gd name="T10" fmla="*/ 4 w 112"/>
                  <a:gd name="T11" fmla="*/ 32 h 65"/>
                  <a:gd name="T12" fmla="*/ 96 w 112"/>
                  <a:gd name="T13" fmla="*/ 40 h 65"/>
                  <a:gd name="T14" fmla="*/ 97 w 112"/>
                  <a:gd name="T15" fmla="*/ 34 h 65"/>
                  <a:gd name="T16" fmla="*/ 4 w 112"/>
                  <a:gd name="T17" fmla="*/ 26 h 65"/>
                  <a:gd name="T18" fmla="*/ 4 w 112"/>
                  <a:gd name="T19" fmla="*/ 32 h 65"/>
                  <a:gd name="T20" fmla="*/ 14 w 112"/>
                  <a:gd name="T21" fmla="*/ 54 h 65"/>
                  <a:gd name="T22" fmla="*/ 84 w 112"/>
                  <a:gd name="T23" fmla="*/ 62 h 65"/>
                  <a:gd name="T24" fmla="*/ 89 w 112"/>
                  <a:gd name="T25" fmla="*/ 56 h 65"/>
                  <a:gd name="T26" fmla="*/ 9 w 112"/>
                  <a:gd name="T27" fmla="*/ 47 h 65"/>
                  <a:gd name="T28" fmla="*/ 14 w 112"/>
                  <a:gd name="T29" fmla="*/ 54 h 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2"/>
                  <a:gd name="T46" fmla="*/ 0 h 65"/>
                  <a:gd name="T47" fmla="*/ 112 w 112"/>
                  <a:gd name="T48" fmla="*/ 65 h 6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2" h="65">
                    <a:moveTo>
                      <a:pt x="0" y="0"/>
                    </a:moveTo>
                    <a:cubicBezTo>
                      <a:pt x="0" y="2"/>
                      <a:pt x="1" y="5"/>
                      <a:pt x="1" y="7"/>
                    </a:cubicBezTo>
                    <a:cubicBezTo>
                      <a:pt x="112" y="18"/>
                      <a:pt x="112" y="18"/>
                      <a:pt x="112" y="18"/>
                    </a:cubicBezTo>
                    <a:cubicBezTo>
                      <a:pt x="112" y="16"/>
                      <a:pt x="112" y="13"/>
                      <a:pt x="112" y="11"/>
                    </a:cubicBezTo>
                    <a:lnTo>
                      <a:pt x="0" y="0"/>
                    </a:lnTo>
                    <a:close/>
                    <a:moveTo>
                      <a:pt x="4" y="33"/>
                    </a:moveTo>
                    <a:cubicBezTo>
                      <a:pt x="108" y="43"/>
                      <a:pt x="108" y="43"/>
                      <a:pt x="108" y="43"/>
                    </a:cubicBezTo>
                    <a:cubicBezTo>
                      <a:pt x="108" y="42"/>
                      <a:pt x="108" y="39"/>
                      <a:pt x="109" y="37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9"/>
                      <a:pt x="4" y="31"/>
                      <a:pt x="4" y="33"/>
                    </a:cubicBezTo>
                    <a:close/>
                    <a:moveTo>
                      <a:pt x="14" y="57"/>
                    </a:moveTo>
                    <a:cubicBezTo>
                      <a:pt x="93" y="65"/>
                      <a:pt x="93" y="65"/>
                      <a:pt x="93" y="65"/>
                    </a:cubicBezTo>
                    <a:cubicBezTo>
                      <a:pt x="95" y="63"/>
                      <a:pt x="97" y="61"/>
                      <a:pt x="98" y="5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11" y="52"/>
                      <a:pt x="12" y="54"/>
                      <a:pt x="14" y="57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Freeform 34"/>
              <p:cNvSpPr>
                <a:spLocks/>
              </p:cNvSpPr>
              <p:nvPr/>
            </p:nvSpPr>
            <p:spPr bwMode="gray">
              <a:xfrm>
                <a:off x="6379" y="1654"/>
                <a:ext cx="69" cy="83"/>
              </a:xfrm>
              <a:custGeom>
                <a:avLst/>
                <a:gdLst>
                  <a:gd name="T0" fmla="*/ 26 w 72"/>
                  <a:gd name="T1" fmla="*/ 65 h 86"/>
                  <a:gd name="T2" fmla="*/ 55 w 72"/>
                  <a:gd name="T3" fmla="*/ 21 h 86"/>
                  <a:gd name="T4" fmla="*/ 62 w 72"/>
                  <a:gd name="T5" fmla="*/ 10 h 86"/>
                  <a:gd name="T6" fmla="*/ 52 w 72"/>
                  <a:gd name="T7" fmla="*/ 1 h 86"/>
                  <a:gd name="T8" fmla="*/ 6 w 72"/>
                  <a:gd name="T9" fmla="*/ 68 h 86"/>
                  <a:gd name="T10" fmla="*/ 16 w 72"/>
                  <a:gd name="T11" fmla="*/ 76 h 86"/>
                  <a:gd name="T12" fmla="*/ 26 w 72"/>
                  <a:gd name="T13" fmla="*/ 65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"/>
                  <a:gd name="T22" fmla="*/ 0 h 86"/>
                  <a:gd name="T23" fmla="*/ 72 w 72"/>
                  <a:gd name="T24" fmla="*/ 86 h 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" h="86">
                    <a:moveTo>
                      <a:pt x="29" y="72"/>
                    </a:moveTo>
                    <a:cubicBezTo>
                      <a:pt x="25" y="49"/>
                      <a:pt x="40" y="28"/>
                      <a:pt x="62" y="24"/>
                    </a:cubicBezTo>
                    <a:cubicBezTo>
                      <a:pt x="68" y="23"/>
                      <a:pt x="72" y="17"/>
                      <a:pt x="71" y="10"/>
                    </a:cubicBezTo>
                    <a:cubicBezTo>
                      <a:pt x="70" y="4"/>
                      <a:pt x="64" y="0"/>
                      <a:pt x="58" y="1"/>
                    </a:cubicBezTo>
                    <a:cubicBezTo>
                      <a:pt x="23" y="7"/>
                      <a:pt x="0" y="41"/>
                      <a:pt x="6" y="76"/>
                    </a:cubicBezTo>
                    <a:cubicBezTo>
                      <a:pt x="7" y="82"/>
                      <a:pt x="13" y="86"/>
                      <a:pt x="19" y="85"/>
                    </a:cubicBezTo>
                    <a:cubicBezTo>
                      <a:pt x="26" y="84"/>
                      <a:pt x="30" y="78"/>
                      <a:pt x="29" y="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miteco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6215074" y="6357958"/>
            <a:ext cx="2478345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7" tIns="45714" rIns="91427" bIns="45714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www.miteco</a:t>
            </a:r>
            <a:r>
              <a:rPr lang="en-US" dirty="0" smtClean="0">
                <a:latin typeface="Calibri" pitchFamily="34" charset="0"/>
              </a:rPr>
              <a:t>system</a:t>
            </a:r>
            <a:r>
              <a:rPr lang="sr-Latn-CS" dirty="0" smtClean="0">
                <a:latin typeface="Calibri" pitchFamily="34" charset="0"/>
              </a:rPr>
              <a:t>.c</a:t>
            </a:r>
            <a:r>
              <a:rPr lang="en-US" dirty="0" err="1" smtClean="0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2928926" y="0"/>
            <a:ext cx="2511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r-Latn-CS" sz="2400" b="1" u="sng" dirty="0">
                <a:latin typeface="+mn-lt"/>
              </a:rPr>
              <a:t>STRUČNI SKUPOVI</a:t>
            </a:r>
            <a:endParaRPr lang="en-US" sz="2400" b="1" u="sng" dirty="0">
              <a:latin typeface="+mn-lt"/>
            </a:endParaRPr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611188" y="27813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sr-Latn-CS"/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5508625" y="1341438"/>
            <a:ext cx="3240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sr-Latn-CS" sz="1400"/>
          </a:p>
          <a:p>
            <a:endParaRPr lang="en-US" sz="1600"/>
          </a:p>
        </p:txBody>
      </p:sp>
      <p:graphicFrame>
        <p:nvGraphicFramePr>
          <p:cNvPr id="176137" name="Object 9"/>
          <p:cNvGraphicFramePr>
            <a:graphicFrameLocks noChangeAspect="1"/>
          </p:cNvGraphicFramePr>
          <p:nvPr/>
        </p:nvGraphicFramePr>
        <p:xfrm>
          <a:off x="827088" y="1341438"/>
          <a:ext cx="3529012" cy="2647950"/>
        </p:xfrm>
        <a:graphic>
          <a:graphicData uri="http://schemas.openxmlformats.org/presentationml/2006/ole">
            <p:oleObj spid="_x0000_s60418" name="Photo Editor Photo" r:id="rId4" imgW="24380952" imgH="18285714" progId="">
              <p:embed/>
            </p:oleObj>
          </a:graphicData>
        </a:graphic>
      </p:graphicFrame>
      <p:pic>
        <p:nvPicPr>
          <p:cNvPr id="176140" name="Picture 12" descr="DSCN00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1341438"/>
            <a:ext cx="3598863" cy="2700337"/>
          </a:xfrm>
          <a:prstGeom prst="rect">
            <a:avLst/>
          </a:prstGeom>
          <a:noFill/>
        </p:spPr>
      </p:pic>
      <p:sp>
        <p:nvSpPr>
          <p:cNvPr id="176141" name="Text Box 13"/>
          <p:cNvSpPr txBox="1">
            <a:spLocks noChangeArrowheads="1"/>
          </p:cNvSpPr>
          <p:nvPr/>
        </p:nvSpPr>
        <p:spPr bwMode="auto">
          <a:xfrm>
            <a:off x="571473" y="4143380"/>
            <a:ext cx="392909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x-none" sz="1600" dirty="0" smtClean="0"/>
              <a:t>1. </a:t>
            </a:r>
            <a:r>
              <a:rPr lang="sr-Latn-CS" sz="1700" dirty="0" smtClean="0">
                <a:latin typeface="+mn-lt"/>
              </a:rPr>
              <a:t>Stručni skup</a:t>
            </a:r>
          </a:p>
          <a:p>
            <a:pPr marL="342900" indent="-342900"/>
            <a:r>
              <a:rPr lang="sr-Latn-CS" sz="1700" dirty="0" smtClean="0">
                <a:latin typeface="+mn-lt"/>
              </a:rPr>
              <a:t>	“</a:t>
            </a:r>
            <a:r>
              <a:rPr lang="sr-Latn-CS" sz="1700" b="1" dirty="0" smtClean="0">
                <a:latin typeface="+mn-lt"/>
              </a:rPr>
              <a:t>PCB U OKRUŽENJU”</a:t>
            </a:r>
          </a:p>
          <a:p>
            <a:pPr marL="342900" indent="-342900"/>
            <a:r>
              <a:rPr lang="sr-Latn-CS" sz="1700" dirty="0" smtClean="0">
                <a:latin typeface="+mn-lt"/>
              </a:rPr>
              <a:t>	Palić, Juni 2001. </a:t>
            </a:r>
          </a:p>
          <a:p>
            <a:pPr marL="342900" indent="-342900"/>
            <a:r>
              <a:rPr lang="sr-Latn-CS" sz="1700" dirty="0" smtClean="0">
                <a:latin typeface="+mn-lt"/>
              </a:rPr>
              <a:t>2. Okrugli sto, </a:t>
            </a:r>
          </a:p>
          <a:p>
            <a:pPr marL="342900" indent="-342900"/>
            <a:r>
              <a:rPr lang="sr-Latn-CS" sz="1700" b="1" dirty="0" smtClean="0">
                <a:latin typeface="+mn-lt"/>
              </a:rPr>
              <a:t>     “ENERGETSKA VALORIZACIJA OTPADA”</a:t>
            </a:r>
          </a:p>
          <a:p>
            <a:pPr marL="342900" indent="-342900"/>
            <a:r>
              <a:rPr lang="sr-Latn-CS" sz="1700" dirty="0" smtClean="0">
                <a:latin typeface="+mn-lt"/>
              </a:rPr>
              <a:t>	Beograd-Oktobar 2006</a:t>
            </a:r>
          </a:p>
          <a:p>
            <a:pPr marL="342900" indent="-342900"/>
            <a:r>
              <a:rPr lang="sr-Latn-CS" sz="1700" dirty="0" smtClean="0">
                <a:latin typeface="+mn-lt"/>
              </a:rPr>
              <a:t>3. Weidmann simpozijum</a:t>
            </a:r>
          </a:p>
          <a:p>
            <a:pPr marL="342900" indent="-342900"/>
            <a:r>
              <a:rPr lang="sr-Latn-CS" sz="1700" b="1" dirty="0" smtClean="0">
                <a:latin typeface="+mn-lt"/>
              </a:rPr>
              <a:t>	“ELECTRICAL TECHNOLOGY”</a:t>
            </a:r>
          </a:p>
          <a:p>
            <a:pPr marL="342900" indent="-342900"/>
            <a:r>
              <a:rPr lang="sr-Latn-CS" sz="1700" dirty="0" smtClean="0">
                <a:latin typeface="+mn-lt"/>
              </a:rPr>
              <a:t>	Beogard, novembar 2007. </a:t>
            </a:r>
            <a:endParaRPr lang="en-US" sz="1700" dirty="0">
              <a:latin typeface="+mn-lt"/>
            </a:endParaRPr>
          </a:p>
        </p:txBody>
      </p:sp>
      <p:sp>
        <p:nvSpPr>
          <p:cNvPr id="176146" name="Text Box 18"/>
          <p:cNvSpPr txBox="1">
            <a:spLocks noChangeArrowheads="1"/>
          </p:cNvSpPr>
          <p:nvPr/>
        </p:nvSpPr>
        <p:spPr bwMode="auto">
          <a:xfrm>
            <a:off x="900113" y="43656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Latn-CS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miteco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6215074" y="6357958"/>
            <a:ext cx="2478345" cy="64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7" tIns="45714" rIns="91427" bIns="45714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www.miteco</a:t>
            </a:r>
            <a:r>
              <a:rPr lang="en-US" dirty="0" smtClean="0">
                <a:latin typeface="Calibri" pitchFamily="34" charset="0"/>
              </a:rPr>
              <a:t>system</a:t>
            </a:r>
            <a:r>
              <a:rPr lang="sr-Latn-CS" dirty="0" smtClean="0">
                <a:latin typeface="Calibri" pitchFamily="34" charset="0"/>
              </a:rPr>
              <a:t>.c</a:t>
            </a:r>
            <a:r>
              <a:rPr lang="en-US" dirty="0" err="1" smtClean="0">
                <a:latin typeface="Calibri" pitchFamily="34" charset="0"/>
              </a:rPr>
              <a:t>om</a:t>
            </a:r>
            <a:endParaRPr lang="sr-Latn-CS" dirty="0" smtClean="0">
              <a:latin typeface="Calibri" pitchFamily="34" charset="0"/>
            </a:endParaRPr>
          </a:p>
          <a:p>
            <a:endParaRPr lang="sr-Latn-CS" dirty="0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1785918" y="0"/>
            <a:ext cx="39989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sr-Latn-CS" sz="2400" b="1" u="sng" dirty="0">
                <a:latin typeface="+mn-lt"/>
              </a:rPr>
              <a:t>UČEŠĆE NA SAJMOVIMA</a:t>
            </a:r>
            <a:endParaRPr lang="en-US" sz="2400" b="1" u="sng" dirty="0">
              <a:latin typeface="+mn-lt"/>
            </a:endParaRP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6084888" y="4868863"/>
            <a:ext cx="1517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Latn-CS"/>
              <a:t>TEHNOMA</a:t>
            </a:r>
          </a:p>
          <a:p>
            <a:r>
              <a:rPr lang="sr-Latn-CS"/>
              <a:t>Skopje, 2007</a:t>
            </a:r>
            <a:endParaRPr lang="en-US"/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1547813" y="5013325"/>
            <a:ext cx="1746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Latn-CS"/>
              <a:t>ECOF</a:t>
            </a:r>
            <a:r>
              <a:rPr lang="en-US"/>
              <a:t>A</a:t>
            </a:r>
            <a:r>
              <a:rPr lang="sr-Latn-CS"/>
              <a:t>IR</a:t>
            </a:r>
          </a:p>
          <a:p>
            <a:r>
              <a:rPr lang="sr-Latn-CS"/>
              <a:t>Beograd, 2006.</a:t>
            </a:r>
            <a:endParaRPr lang="en-US"/>
          </a:p>
        </p:txBody>
      </p:sp>
      <p:pic>
        <p:nvPicPr>
          <p:cNvPr id="175114" name="Picture 10" descr="IMG_11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84313"/>
            <a:ext cx="4176712" cy="3133725"/>
          </a:xfrm>
          <a:prstGeom prst="rect">
            <a:avLst/>
          </a:prstGeom>
          <a:noFill/>
        </p:spPr>
      </p:pic>
      <p:graphicFrame>
        <p:nvGraphicFramePr>
          <p:cNvPr id="175115" name="Object 11"/>
          <p:cNvGraphicFramePr>
            <a:graphicFrameLocks noChangeAspect="1"/>
          </p:cNvGraphicFramePr>
          <p:nvPr/>
        </p:nvGraphicFramePr>
        <p:xfrm>
          <a:off x="179388" y="1484313"/>
          <a:ext cx="4248150" cy="3186112"/>
        </p:xfrm>
        <a:graphic>
          <a:graphicData uri="http://schemas.openxmlformats.org/presentationml/2006/ole">
            <p:oleObj spid="_x0000_s61442" name="Photo Editor Photo" r:id="rId5" imgW="15238095" imgH="11428571" progId="">
              <p:embed/>
            </p:oleObj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miteco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</p:pic>
      <p:sp>
        <p:nvSpPr>
          <p:cNvPr id="2056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 dirty="0">
                <a:latin typeface="Calibri" pitchFamily="34" charset="0"/>
              </a:rPr>
              <a:t>www.miteco</a:t>
            </a:r>
            <a:r>
              <a:rPr lang="en-US" dirty="0">
                <a:latin typeface="Calibri" pitchFamily="34" charset="0"/>
              </a:rPr>
              <a:t>system</a:t>
            </a:r>
            <a:r>
              <a:rPr lang="sr-Latn-CS" dirty="0">
                <a:latin typeface="Calibri" pitchFamily="34" charset="0"/>
              </a:rPr>
              <a:t>.c</a:t>
            </a:r>
            <a:r>
              <a:rPr lang="en-US" dirty="0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00034" y="856357"/>
            <a:ext cx="7929563" cy="537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 dirty="0" smtClean="0">
                <a:solidFill>
                  <a:srgbClr val="FF9933"/>
                </a:solidFill>
                <a:latin typeface="+mn-lt"/>
              </a:rPr>
              <a:t>ISTORIJAT…</a:t>
            </a:r>
          </a:p>
          <a:p>
            <a:pPr marL="342900" indent="-342900"/>
            <a:endParaRPr lang="en-US" sz="30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</a:pPr>
            <a:endParaRPr lang="en-US" sz="8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800" dirty="0" smtClean="0"/>
              <a:t>                                                                </a:t>
            </a:r>
            <a:endParaRPr lang="en-US" sz="20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</a:pPr>
            <a:endParaRPr lang="en-US" sz="8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</a:pPr>
            <a:r>
              <a:rPr lang="en-US" sz="2500" dirty="0" smtClean="0">
                <a:latin typeface="+mn-lt"/>
              </a:rPr>
              <a:t>			</a:t>
            </a:r>
          </a:p>
          <a:p>
            <a:pPr marL="342900" indent="-342900">
              <a:lnSpc>
                <a:spcPct val="150000"/>
              </a:lnSpc>
            </a:pPr>
            <a:r>
              <a:rPr lang="en-US" sz="2500" dirty="0" smtClean="0">
                <a:latin typeface="+mn-lt"/>
              </a:rPr>
              <a:t> 		</a:t>
            </a:r>
          </a:p>
          <a:p>
            <a:pPr marL="342900" indent="-342900">
              <a:lnSpc>
                <a:spcPct val="150000"/>
              </a:lnSpc>
            </a:pPr>
            <a:r>
              <a:rPr lang="en-US" sz="2500" dirty="0" smtClean="0">
                <a:latin typeface="+mn-lt"/>
              </a:rPr>
              <a:t> 		</a:t>
            </a:r>
          </a:p>
          <a:p>
            <a:pPr marL="342900" indent="-342900">
              <a:lnSpc>
                <a:spcPct val="150000"/>
              </a:lnSpc>
            </a:pPr>
            <a:r>
              <a:rPr lang="en-US" sz="2500" dirty="0" smtClean="0">
                <a:latin typeface="+mn-lt"/>
              </a:rPr>
              <a:t>		</a:t>
            </a:r>
          </a:p>
          <a:p>
            <a:pPr marL="342900" indent="-342900">
              <a:lnSpc>
                <a:spcPct val="150000"/>
              </a:lnSpc>
            </a:pPr>
            <a:r>
              <a:rPr lang="en-US" sz="2500" dirty="0" smtClean="0">
                <a:latin typeface="+mn-lt"/>
              </a:rPr>
              <a:t>		</a:t>
            </a:r>
            <a:endParaRPr lang="sr-Latn-CS" sz="2500" dirty="0">
              <a:latin typeface="+mn-lt"/>
            </a:endParaRPr>
          </a:p>
          <a:p>
            <a:pPr marL="342900" indent="-342900"/>
            <a:endParaRPr lang="sr-Latn-CS" dirty="0"/>
          </a:p>
          <a:p>
            <a:pPr marL="342900" indent="-342900"/>
            <a:r>
              <a:rPr lang="sr-Latn-CS" dirty="0"/>
              <a:t>	</a:t>
            </a:r>
          </a:p>
          <a:p>
            <a:pPr marL="342900" indent="-342900"/>
            <a:r>
              <a:rPr lang="sr-Latn-CS" dirty="0"/>
              <a:t>	 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r="33241"/>
          <a:stretch>
            <a:fillRect/>
          </a:stretch>
        </p:blipFill>
        <p:spPr bwMode="auto">
          <a:xfrm>
            <a:off x="2786050" y="714355"/>
            <a:ext cx="6072230" cy="88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428596" y="38377"/>
            <a:ext cx="6643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latin typeface="+mn-lt"/>
              </a:rPr>
              <a:t>20 GODINA POSTOJANJA</a:t>
            </a:r>
            <a:endParaRPr lang="en-US" sz="2400" b="1" u="sng" dirty="0">
              <a:latin typeface="+mn-lt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1357290" y="3214686"/>
            <a:ext cx="857256" cy="571504"/>
          </a:xfrm>
          <a:prstGeom prst="rightArrow">
            <a:avLst>
              <a:gd name="adj1" fmla="val 50111"/>
              <a:gd name="adj2" fmla="val 60739"/>
            </a:avLst>
          </a:prstGeom>
          <a:solidFill>
            <a:srgbClr val="FF9933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81320" dir="2319588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 smtClean="0"/>
              <a:t> </a:t>
            </a:r>
            <a:r>
              <a:rPr lang="en-US" sz="2200" b="1" dirty="0" smtClean="0">
                <a:latin typeface="+mn-lt"/>
              </a:rPr>
              <a:t>2004</a:t>
            </a:r>
            <a:endParaRPr lang="de-DE" sz="2200" noProof="1">
              <a:latin typeface="+mn-lt"/>
              <a:cs typeface="Arial" charset="0"/>
            </a:endParaRPr>
          </a:p>
        </p:txBody>
      </p:sp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1357290" y="4429132"/>
            <a:ext cx="857256" cy="571504"/>
          </a:xfrm>
          <a:prstGeom prst="rightArrow">
            <a:avLst>
              <a:gd name="adj1" fmla="val 50111"/>
              <a:gd name="adj2" fmla="val 60739"/>
            </a:avLst>
          </a:prstGeom>
          <a:solidFill>
            <a:srgbClr val="FF9933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81320" dir="2319588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 smtClean="0"/>
              <a:t> </a:t>
            </a:r>
            <a:r>
              <a:rPr lang="en-US" sz="2200" b="1" dirty="0" smtClean="0">
                <a:latin typeface="+mn-lt"/>
              </a:rPr>
              <a:t>2007</a:t>
            </a:r>
            <a:endParaRPr lang="de-DE" sz="2200" noProof="1">
              <a:latin typeface="+mn-lt"/>
              <a:cs typeface="Arial" charset="0"/>
            </a:endParaRPr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>
            <a:off x="1357290" y="5000636"/>
            <a:ext cx="857256" cy="571504"/>
          </a:xfrm>
          <a:prstGeom prst="rightArrow">
            <a:avLst>
              <a:gd name="adj1" fmla="val 50111"/>
              <a:gd name="adj2" fmla="val 60739"/>
            </a:avLst>
          </a:prstGeom>
          <a:solidFill>
            <a:srgbClr val="FF9933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81320" dir="2319588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 smtClean="0"/>
              <a:t> </a:t>
            </a:r>
            <a:r>
              <a:rPr lang="en-US" sz="2200" b="1" dirty="0" smtClean="0">
                <a:latin typeface="+mn-lt"/>
              </a:rPr>
              <a:t>2008</a:t>
            </a:r>
            <a:endParaRPr lang="de-DE" sz="2200" noProof="1">
              <a:latin typeface="+mn-lt"/>
              <a:cs typeface="Arial" charset="0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1357290" y="5572140"/>
            <a:ext cx="857256" cy="571504"/>
          </a:xfrm>
          <a:prstGeom prst="rightArrow">
            <a:avLst>
              <a:gd name="adj1" fmla="val 50111"/>
              <a:gd name="adj2" fmla="val 60739"/>
            </a:avLst>
          </a:prstGeom>
          <a:solidFill>
            <a:srgbClr val="FF9933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81320" dir="2319588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 smtClean="0"/>
              <a:t> </a:t>
            </a:r>
            <a:r>
              <a:rPr lang="en-US" sz="2200" b="1" dirty="0" smtClean="0">
                <a:latin typeface="+mn-lt"/>
              </a:rPr>
              <a:t>2009</a:t>
            </a:r>
            <a:endParaRPr lang="de-DE" sz="2200" noProof="1">
              <a:latin typeface="+mn-lt"/>
              <a:cs typeface="Arial" charset="0"/>
            </a:endParaRPr>
          </a:p>
        </p:txBody>
      </p:sp>
      <p:sp>
        <p:nvSpPr>
          <p:cNvPr id="30" name="AutoShape 18"/>
          <p:cNvSpPr>
            <a:spLocks noChangeArrowheads="1"/>
          </p:cNvSpPr>
          <p:nvPr/>
        </p:nvSpPr>
        <p:spPr bwMode="auto">
          <a:xfrm>
            <a:off x="1357290" y="3786190"/>
            <a:ext cx="857256" cy="571504"/>
          </a:xfrm>
          <a:prstGeom prst="rightArrow">
            <a:avLst>
              <a:gd name="adj1" fmla="val 50111"/>
              <a:gd name="adj2" fmla="val 60739"/>
            </a:avLst>
          </a:prstGeom>
          <a:solidFill>
            <a:srgbClr val="FF9933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81320" dir="2319588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 smtClean="0"/>
              <a:t> </a:t>
            </a:r>
            <a:r>
              <a:rPr lang="en-US" sz="2200" b="1" dirty="0" smtClean="0">
                <a:latin typeface="+mn-lt"/>
              </a:rPr>
              <a:t>2006</a:t>
            </a:r>
            <a:endParaRPr lang="de-DE" sz="2200" noProof="1">
              <a:latin typeface="+mn-lt"/>
              <a:cs typeface="Arial" charset="0"/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gray">
          <a:xfrm>
            <a:off x="2714612" y="2143116"/>
            <a:ext cx="5286412" cy="4286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sr-Latn-CS" sz="2000" b="1" noProof="1" smtClean="0">
                <a:latin typeface="+mn-lt"/>
              </a:rPr>
              <a:t> </a:t>
            </a:r>
            <a:r>
              <a:rPr lang="en-US" sz="2000" noProof="1" smtClean="0">
                <a:latin typeface="+mn-lt"/>
              </a:rPr>
              <a:t>UNIWAB Export Import d.o.o.</a:t>
            </a:r>
            <a:endParaRPr lang="x-none" sz="2000" noProof="1" smtClean="0">
              <a:latin typeface="+mn-lt"/>
            </a:endParaRPr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gray">
          <a:xfrm>
            <a:off x="8001024" y="2143116"/>
            <a:ext cx="142876" cy="428628"/>
          </a:xfrm>
          <a:prstGeom prst="rect">
            <a:avLst/>
          </a:prstGeom>
          <a:gradFill flip="none" rotWithShape="1">
            <a:gsLst>
              <a:gs pos="0">
                <a:srgbClr val="F68B32">
                  <a:shade val="30000"/>
                  <a:satMod val="115000"/>
                </a:srgbClr>
              </a:gs>
              <a:gs pos="50000">
                <a:srgbClr val="F68B32">
                  <a:shade val="67500"/>
                  <a:satMod val="115000"/>
                </a:srgbClr>
              </a:gs>
              <a:gs pos="100000">
                <a:srgbClr val="F68B32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buFont typeface="Arial" pitchFamily="34" charset="0"/>
              <a:buChar char="•"/>
            </a:pPr>
            <a:endParaRPr lang="de-DE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gray">
          <a:xfrm>
            <a:off x="2714612" y="2714620"/>
            <a:ext cx="5286412" cy="4286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sr-Latn-CS" b="1" noProof="1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noProof="1" smtClean="0">
                <a:latin typeface="+mn-lt"/>
                <a:cs typeface="Arial" pitchFamily="34" charset="0"/>
              </a:rPr>
              <a:t>BU</a:t>
            </a:r>
            <a:r>
              <a:rPr lang="sr-Latn-CS" sz="2000" noProof="1" smtClean="0">
                <a:latin typeface="+mn-lt"/>
                <a:cs typeface="Arial" pitchFamily="34" charset="0"/>
              </a:rPr>
              <a:t> UNIWAB Electro</a:t>
            </a:r>
            <a:endParaRPr lang="x-none" sz="2000" noProof="1" smtClean="0">
              <a:latin typeface="+mn-lt"/>
              <a:cs typeface="Arial" pitchFamily="34" charset="0"/>
            </a:endParaRPr>
          </a:p>
        </p:txBody>
      </p:sp>
      <p:sp>
        <p:nvSpPr>
          <p:cNvPr id="37" name="Rectangle 11"/>
          <p:cNvSpPr>
            <a:spLocks noChangeArrowheads="1"/>
          </p:cNvSpPr>
          <p:nvPr/>
        </p:nvSpPr>
        <p:spPr bwMode="gray">
          <a:xfrm>
            <a:off x="8001024" y="2714620"/>
            <a:ext cx="142876" cy="428628"/>
          </a:xfrm>
          <a:prstGeom prst="rect">
            <a:avLst/>
          </a:prstGeom>
          <a:solidFill>
            <a:srgbClr val="F68B3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buFont typeface="Arial" pitchFamily="34" charset="0"/>
              <a:buChar char="•"/>
            </a:pPr>
            <a:endParaRPr lang="de-DE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gray">
          <a:xfrm>
            <a:off x="2714612" y="3286124"/>
            <a:ext cx="5286412" cy="4286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sr-Latn-CS" sz="2000" b="1" noProof="1" smtClean="0">
                <a:latin typeface="+mn-lt"/>
              </a:rPr>
              <a:t> </a:t>
            </a:r>
            <a:r>
              <a:rPr lang="en-US" sz="2000" noProof="1" smtClean="0">
                <a:latin typeface="+mn-lt"/>
                <a:cs typeface="Arial" pitchFamily="34" charset="0"/>
              </a:rPr>
              <a:t>Osnivanje</a:t>
            </a:r>
            <a:r>
              <a:rPr lang="sr-Latn-CS" sz="2000" noProof="1" smtClean="0">
                <a:latin typeface="+mn-lt"/>
                <a:cs typeface="Arial" pitchFamily="34" charset="0"/>
              </a:rPr>
              <a:t> Miteco</a:t>
            </a:r>
            <a:r>
              <a:rPr lang="en-US" sz="2000" dirty="0" smtClean="0">
                <a:latin typeface="+mn-lt"/>
                <a:cs typeface="Arial" pitchFamily="34" charset="0"/>
              </a:rPr>
              <a:t> </a:t>
            </a:r>
            <a:r>
              <a:rPr lang="en-US" sz="2000" dirty="0" smtClean="0">
                <a:latin typeface="+mn-lt"/>
              </a:rPr>
              <a:t>d.o.o.</a:t>
            </a:r>
            <a:endParaRPr lang="x-none" sz="2000" b="1" noProof="1" smtClean="0">
              <a:latin typeface="+mn-lt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gray">
          <a:xfrm>
            <a:off x="8001024" y="3286124"/>
            <a:ext cx="142876" cy="428628"/>
          </a:xfrm>
          <a:prstGeom prst="rect">
            <a:avLst/>
          </a:prstGeom>
          <a:solidFill>
            <a:srgbClr val="F68B3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buFont typeface="Arial" pitchFamily="34" charset="0"/>
              <a:buChar char="•"/>
            </a:pPr>
            <a:endParaRPr lang="de-DE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gray">
          <a:xfrm>
            <a:off x="2714612" y="3857628"/>
            <a:ext cx="5286412" cy="4286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sr-Latn-CS" sz="2000" b="1" noProof="1" smtClean="0">
                <a:latin typeface="+mn-lt"/>
              </a:rPr>
              <a:t> </a:t>
            </a:r>
            <a:r>
              <a:rPr lang="en-US" sz="2000" noProof="1" smtClean="0">
                <a:latin typeface="+mn-lt"/>
                <a:cs typeface="Arial" pitchFamily="34" charset="0"/>
              </a:rPr>
              <a:t>Osnivanje</a:t>
            </a:r>
            <a:r>
              <a:rPr lang="sr-Latn-CS" sz="2000" noProof="1" smtClean="0">
                <a:latin typeface="+mn-lt"/>
                <a:cs typeface="Arial" pitchFamily="34" charset="0"/>
              </a:rPr>
              <a:t> Miteco</a:t>
            </a:r>
            <a:r>
              <a:rPr lang="en-US" sz="2000" dirty="0" smtClean="0">
                <a:latin typeface="+mn-lt"/>
                <a:cs typeface="Arial" pitchFamily="34" charset="0"/>
              </a:rPr>
              <a:t> </a:t>
            </a:r>
            <a:r>
              <a:rPr lang="en-US" sz="2000" dirty="0" smtClean="0">
                <a:latin typeface="+mn-lt"/>
              </a:rPr>
              <a:t>d</a:t>
            </a:r>
            <a:r>
              <a:rPr lang="sr-Latn-CS" sz="2000" dirty="0" smtClean="0">
                <a:latin typeface="+mn-lt"/>
              </a:rPr>
              <a:t>.s.d. Podgorica</a:t>
            </a:r>
            <a:endParaRPr lang="x-none" sz="2000" b="1" noProof="1" smtClean="0">
              <a:latin typeface="+mn-lt"/>
            </a:endParaRP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gray">
          <a:xfrm>
            <a:off x="8001024" y="3857628"/>
            <a:ext cx="142876" cy="428628"/>
          </a:xfrm>
          <a:prstGeom prst="rect">
            <a:avLst/>
          </a:prstGeom>
          <a:solidFill>
            <a:srgbClr val="F68B3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buFont typeface="Arial" pitchFamily="34" charset="0"/>
              <a:buChar char="•"/>
            </a:pPr>
            <a:endParaRPr lang="de-DE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Rectangle 11"/>
          <p:cNvSpPr>
            <a:spLocks noChangeArrowheads="1"/>
          </p:cNvSpPr>
          <p:nvPr/>
        </p:nvSpPr>
        <p:spPr bwMode="gray">
          <a:xfrm>
            <a:off x="2714612" y="4429132"/>
            <a:ext cx="5286412" cy="4286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sr-Latn-CS" sz="2000" noProof="1" smtClean="0">
                <a:latin typeface="+mn-lt"/>
              </a:rPr>
              <a:t> </a:t>
            </a:r>
            <a:r>
              <a:rPr lang="en-US" sz="2000" noProof="1" smtClean="0">
                <a:latin typeface="+mn-lt"/>
                <a:cs typeface="Arial" pitchFamily="34" charset="0"/>
              </a:rPr>
              <a:t>Kupovina</a:t>
            </a:r>
            <a:r>
              <a:rPr lang="sr-Latn-CS" sz="2000" noProof="1" smtClean="0">
                <a:latin typeface="+mn-lt"/>
                <a:cs typeface="Arial" pitchFamily="34" charset="0"/>
              </a:rPr>
              <a:t> Miteco</a:t>
            </a:r>
            <a:r>
              <a:rPr lang="en-US" sz="2000" noProof="1" smtClean="0">
                <a:latin typeface="+mn-lt"/>
                <a:cs typeface="Arial" pitchFamily="34" charset="0"/>
              </a:rPr>
              <a:t>-</a:t>
            </a:r>
            <a:r>
              <a:rPr lang="sr-Latn-CS" sz="2000" dirty="0" smtClean="0">
                <a:latin typeface="+mn-lt"/>
                <a:cs typeface="Arial" pitchFamily="34" charset="0"/>
              </a:rPr>
              <a:t>Kne</a:t>
            </a:r>
            <a:r>
              <a:rPr lang="en-US" sz="2000" dirty="0" smtClean="0">
                <a:latin typeface="+mn-lt"/>
                <a:cs typeface="Arial" pitchFamily="34" charset="0"/>
              </a:rPr>
              <a:t>z</a:t>
            </a:r>
            <a:r>
              <a:rPr lang="sr-Latn-CS" sz="2000" dirty="0" smtClean="0">
                <a:latin typeface="+mn-lt"/>
                <a:cs typeface="Arial" pitchFamily="34" charset="0"/>
              </a:rPr>
              <a:t>evac a.d.</a:t>
            </a:r>
            <a:endParaRPr lang="x-none" sz="2000" b="1" noProof="1" smtClean="0">
              <a:latin typeface="+mn-lt"/>
            </a:endParaRPr>
          </a:p>
        </p:txBody>
      </p:sp>
      <p:sp>
        <p:nvSpPr>
          <p:cNvPr id="43" name="Rectangle 11"/>
          <p:cNvSpPr>
            <a:spLocks noChangeArrowheads="1"/>
          </p:cNvSpPr>
          <p:nvPr/>
        </p:nvSpPr>
        <p:spPr bwMode="gray">
          <a:xfrm>
            <a:off x="8001024" y="4429132"/>
            <a:ext cx="142876" cy="428628"/>
          </a:xfrm>
          <a:prstGeom prst="rect">
            <a:avLst/>
          </a:prstGeom>
          <a:solidFill>
            <a:srgbClr val="F68B3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buFont typeface="Arial" pitchFamily="34" charset="0"/>
              <a:buChar char="•"/>
            </a:pPr>
            <a:endParaRPr lang="de-DE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4" name="Rectangle 11"/>
          <p:cNvSpPr>
            <a:spLocks noChangeArrowheads="1"/>
          </p:cNvSpPr>
          <p:nvPr/>
        </p:nvSpPr>
        <p:spPr bwMode="gray">
          <a:xfrm>
            <a:off x="2714612" y="5000636"/>
            <a:ext cx="5286412" cy="4286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sr-Latn-CS" sz="2000" b="1" noProof="1" smtClean="0">
                <a:latin typeface="+mn-lt"/>
              </a:rPr>
              <a:t> </a:t>
            </a:r>
            <a:r>
              <a:rPr lang="en-US" sz="2000" noProof="1" smtClean="0">
                <a:latin typeface="+mn-lt"/>
                <a:cs typeface="Arial" pitchFamily="34" charset="0"/>
              </a:rPr>
              <a:t>Osnivanje</a:t>
            </a:r>
            <a:r>
              <a:rPr lang="sr-Latn-CS" sz="2000" noProof="1" smtClean="0">
                <a:latin typeface="+mn-lt"/>
                <a:cs typeface="Arial" pitchFamily="34" charset="0"/>
              </a:rPr>
              <a:t> Miteco</a:t>
            </a:r>
            <a:r>
              <a:rPr lang="en-US" sz="2000" dirty="0" smtClean="0">
                <a:latin typeface="+mn-lt"/>
                <a:cs typeface="Arial" pitchFamily="34" charset="0"/>
              </a:rPr>
              <a:t> </a:t>
            </a:r>
            <a:r>
              <a:rPr lang="en-US" sz="2000" dirty="0" smtClean="0">
                <a:latin typeface="+mn-lt"/>
              </a:rPr>
              <a:t>d.o.o</a:t>
            </a:r>
            <a:r>
              <a:rPr lang="sr-Latn-CS" sz="2000" dirty="0" smtClean="0">
                <a:latin typeface="+mn-lt"/>
              </a:rPr>
              <a:t>.e.l</a:t>
            </a:r>
            <a:r>
              <a:rPr lang="en-US" sz="2000" dirty="0" smtClean="0">
                <a:latin typeface="+mn-lt"/>
              </a:rPr>
              <a:t>.</a:t>
            </a:r>
            <a:r>
              <a:rPr lang="sr-Latn-CS" sz="2000" dirty="0" smtClean="0">
                <a:latin typeface="+mn-lt"/>
              </a:rPr>
              <a:t> Skoplje</a:t>
            </a:r>
            <a:endParaRPr lang="x-none" sz="2000" b="1" noProof="1" smtClean="0">
              <a:latin typeface="+mn-lt"/>
            </a:endParaRPr>
          </a:p>
        </p:txBody>
      </p:sp>
      <p:sp>
        <p:nvSpPr>
          <p:cNvPr id="45" name="Rectangle 11"/>
          <p:cNvSpPr>
            <a:spLocks noChangeArrowheads="1"/>
          </p:cNvSpPr>
          <p:nvPr/>
        </p:nvSpPr>
        <p:spPr bwMode="gray">
          <a:xfrm>
            <a:off x="8001024" y="5000636"/>
            <a:ext cx="142876" cy="428628"/>
          </a:xfrm>
          <a:prstGeom prst="rect">
            <a:avLst/>
          </a:prstGeom>
          <a:solidFill>
            <a:srgbClr val="F68B3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buFont typeface="Arial" pitchFamily="34" charset="0"/>
              <a:buChar char="•"/>
            </a:pPr>
            <a:endParaRPr lang="de-DE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gray">
          <a:xfrm>
            <a:off x="2714612" y="5572140"/>
            <a:ext cx="5286412" cy="4286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  <a:tint val="66000"/>
                  <a:satMod val="160000"/>
                </a:schemeClr>
              </a:gs>
              <a:gs pos="50000">
                <a:schemeClr val="bg2">
                  <a:lumMod val="10000"/>
                  <a:tint val="44500"/>
                  <a:satMod val="160000"/>
                </a:schemeClr>
              </a:gs>
              <a:gs pos="100000">
                <a:schemeClr val="bg2">
                  <a:lumMod val="1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en-US" sz="2000" noProof="1" smtClean="0">
                <a:latin typeface="+mn-lt"/>
                <a:cs typeface="Arial" pitchFamily="34" charset="0"/>
              </a:rPr>
              <a:t>Promena poslovnog imena u Miteco System d.o.o.</a:t>
            </a: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gray">
          <a:xfrm>
            <a:off x="8001024" y="5572140"/>
            <a:ext cx="142876" cy="428628"/>
          </a:xfrm>
          <a:prstGeom prst="rect">
            <a:avLst/>
          </a:prstGeom>
          <a:solidFill>
            <a:srgbClr val="F68B32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01688" eaLnBrk="0" hangingPunct="0">
              <a:buFont typeface="Arial" pitchFamily="34" charset="0"/>
              <a:buChar char="•"/>
            </a:pPr>
            <a:endParaRPr lang="de-DE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1357290" y="1928802"/>
            <a:ext cx="857256" cy="571504"/>
          </a:xfrm>
          <a:prstGeom prst="rightArrow">
            <a:avLst>
              <a:gd name="adj1" fmla="val 50111"/>
              <a:gd name="adj2" fmla="val 60739"/>
            </a:avLst>
          </a:prstGeom>
          <a:solidFill>
            <a:srgbClr val="FF9933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81320" dir="2319588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 smtClean="0"/>
              <a:t> </a:t>
            </a:r>
            <a:r>
              <a:rPr lang="en-US" sz="2200" b="1" dirty="0" smtClean="0">
                <a:latin typeface="+mn-lt"/>
              </a:rPr>
              <a:t>1989</a:t>
            </a:r>
            <a:endParaRPr lang="de-DE" sz="2200" noProof="1">
              <a:latin typeface="+mn-lt"/>
              <a:cs typeface="Arial" charset="0"/>
            </a:endParaRPr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1357290" y="2571744"/>
            <a:ext cx="857256" cy="571504"/>
          </a:xfrm>
          <a:prstGeom prst="rightArrow">
            <a:avLst>
              <a:gd name="adj1" fmla="val 50111"/>
              <a:gd name="adj2" fmla="val 60739"/>
            </a:avLst>
          </a:prstGeom>
          <a:solidFill>
            <a:srgbClr val="FF9933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81320" dir="2319588" algn="ctr" rotWithShape="0">
              <a:srgbClr val="4D4D4D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 dirty="0" smtClean="0"/>
              <a:t> </a:t>
            </a:r>
            <a:r>
              <a:rPr lang="en-US" sz="2200" b="1" dirty="0" smtClean="0">
                <a:latin typeface="+mn-lt"/>
              </a:rPr>
              <a:t>2003</a:t>
            </a:r>
            <a:endParaRPr lang="de-DE" sz="2200" noProof="1">
              <a:latin typeface="+mn-lt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30" grpId="0" animBg="1"/>
      <p:bldP spid="32" grpId="0" animBg="1"/>
      <p:bldP spid="3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miteco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6215074" y="6357958"/>
            <a:ext cx="2922834" cy="64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7" tIns="45714" rIns="91427" bIns="45714">
            <a:spAutoFit/>
          </a:bodyPr>
          <a:lstStyle/>
          <a:p>
            <a:r>
              <a:rPr lang="sr-Latn-CS" dirty="0" smtClean="0">
                <a:latin typeface="Calibri" pitchFamily="34" charset="0"/>
              </a:rPr>
              <a:t>www.miteco</a:t>
            </a:r>
            <a:r>
              <a:rPr lang="en-US" dirty="0" smtClean="0">
                <a:latin typeface="Calibri" pitchFamily="34" charset="0"/>
              </a:rPr>
              <a:t>system</a:t>
            </a:r>
            <a:r>
              <a:rPr lang="sr-Latn-CS" dirty="0" smtClean="0">
                <a:latin typeface="Calibri" pitchFamily="34" charset="0"/>
              </a:rPr>
              <a:t>.c</a:t>
            </a:r>
            <a:r>
              <a:rPr lang="en-US" dirty="0" err="1" smtClean="0">
                <a:latin typeface="Calibri" pitchFamily="34" charset="0"/>
              </a:rPr>
              <a:t>om</a:t>
            </a:r>
            <a:endParaRPr lang="sr-Latn-CS" dirty="0" smtClean="0">
              <a:latin typeface="Calibri" pitchFamily="34" charset="0"/>
            </a:endParaRPr>
          </a:p>
          <a:p>
            <a:endParaRPr lang="sr-Latn-CS" dirty="0"/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3071802" y="142852"/>
            <a:ext cx="22627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r-Latn-CS" sz="2400" b="1" u="sng" dirty="0">
                <a:latin typeface="+mn-lt"/>
              </a:rPr>
              <a:t>MITECO FORUM</a:t>
            </a:r>
            <a:endParaRPr lang="en-US" sz="2400" b="1" u="sng" dirty="0">
              <a:latin typeface="+mn-lt"/>
            </a:endParaRP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5000628" y="1142984"/>
            <a:ext cx="335758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r-Latn-CS" dirty="0">
                <a:latin typeface="+mn-lt"/>
              </a:rPr>
              <a:t>1.Međunarodni MITECO FORUM </a:t>
            </a:r>
          </a:p>
          <a:p>
            <a:r>
              <a:rPr lang="sr-Latn-CS" dirty="0">
                <a:latin typeface="+mn-lt"/>
              </a:rPr>
              <a:t>“EKOLOGIJA I OPASAN OTPAD”</a:t>
            </a:r>
          </a:p>
          <a:p>
            <a:r>
              <a:rPr lang="sr-Latn-CS" dirty="0">
                <a:latin typeface="+mn-lt"/>
              </a:rPr>
              <a:t>Beograd, Novembar 2005.</a:t>
            </a:r>
          </a:p>
          <a:p>
            <a:endParaRPr lang="sr-Latn-CS" dirty="0">
              <a:latin typeface="+mn-lt"/>
            </a:endParaRPr>
          </a:p>
          <a:p>
            <a:r>
              <a:rPr lang="sr-Latn-CS" dirty="0">
                <a:latin typeface="+mn-lt"/>
              </a:rPr>
              <a:t>2.Međunarodni MITECO </a:t>
            </a:r>
            <a:r>
              <a:rPr lang="sr-Latn-CS" dirty="0" smtClean="0">
                <a:latin typeface="+mn-lt"/>
              </a:rPr>
              <a:t>FORUM</a:t>
            </a:r>
          </a:p>
          <a:p>
            <a:r>
              <a:rPr lang="sr-Latn-CS" dirty="0" smtClean="0">
                <a:latin typeface="+mn-lt"/>
              </a:rPr>
              <a:t>“ZA ČISTU BUDUĆNOST”</a:t>
            </a:r>
            <a:r>
              <a:rPr lang="sr-Latn-CS" dirty="0" smtClean="0">
                <a:latin typeface="+mn-lt"/>
              </a:rPr>
              <a:t> </a:t>
            </a:r>
            <a:endParaRPr lang="sr-Latn-CS" dirty="0">
              <a:latin typeface="+mn-lt"/>
            </a:endParaRPr>
          </a:p>
          <a:p>
            <a:r>
              <a:rPr lang="sr-Latn-CS" dirty="0" smtClean="0">
                <a:latin typeface="+mn-lt"/>
              </a:rPr>
              <a:t>Beograd, Novembar 2008.</a:t>
            </a:r>
          </a:p>
          <a:p>
            <a:endParaRPr lang="sr-Latn-CS" dirty="0" smtClean="0">
              <a:latin typeface="+mn-lt"/>
            </a:endParaRPr>
          </a:p>
          <a:p>
            <a:r>
              <a:rPr lang="sr-Latn-CS" dirty="0" smtClean="0">
                <a:latin typeface="+mn-lt"/>
              </a:rPr>
              <a:t>3.Međunarodni MITECO FORUM </a:t>
            </a:r>
          </a:p>
          <a:p>
            <a:r>
              <a:rPr lang="sr-Latn-CS" dirty="0" smtClean="0">
                <a:latin typeface="+mn-lt"/>
              </a:rPr>
              <a:t>Biće održan u Novembru 2011.</a:t>
            </a:r>
          </a:p>
          <a:p>
            <a:r>
              <a:rPr lang="sr-Latn-CS" dirty="0" smtClean="0">
                <a:latin typeface="+mn-lt"/>
              </a:rPr>
              <a:t>(teme, učesnici i mesto biće </a:t>
            </a:r>
          </a:p>
          <a:p>
            <a:r>
              <a:rPr lang="sr-Latn-CS" dirty="0" smtClean="0">
                <a:latin typeface="+mn-lt"/>
              </a:rPr>
              <a:t>naknadno objavljeni)</a:t>
            </a:r>
          </a:p>
          <a:p>
            <a:endParaRPr lang="sr-Latn-CS" dirty="0">
              <a:latin typeface="+mn-lt"/>
            </a:endParaRPr>
          </a:p>
          <a:p>
            <a:endParaRPr lang="en-US" dirty="0"/>
          </a:p>
        </p:txBody>
      </p:sp>
      <p:graphicFrame>
        <p:nvGraphicFramePr>
          <p:cNvPr id="174093" name="Object 13"/>
          <p:cNvGraphicFramePr>
            <a:graphicFrameLocks noChangeAspect="1"/>
          </p:cNvGraphicFramePr>
          <p:nvPr/>
        </p:nvGraphicFramePr>
        <p:xfrm>
          <a:off x="827088" y="1989138"/>
          <a:ext cx="3333750" cy="3333750"/>
        </p:xfrm>
        <a:graphic>
          <a:graphicData uri="http://schemas.openxmlformats.org/presentationml/2006/ole">
            <p:oleObj spid="_x0000_s62466" name="Photo Editor Photo" r:id="rId4" imgW="5514286" imgH="5514286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miteco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>
                <a:latin typeface="Calibri" pitchFamily="34" charset="0"/>
              </a:rPr>
              <a:t>www.miteco</a:t>
            </a:r>
            <a:r>
              <a:rPr lang="en-US">
                <a:latin typeface="Calibri" pitchFamily="34" charset="0"/>
              </a:rPr>
              <a:t>system</a:t>
            </a:r>
            <a:r>
              <a:rPr lang="sr-Latn-CS">
                <a:latin typeface="Calibri" pitchFamily="34" charset="0"/>
              </a:rPr>
              <a:t>.c</a:t>
            </a:r>
            <a:r>
              <a:rPr lang="en-US">
                <a:latin typeface="Calibri" pitchFamily="34" charset="0"/>
              </a:rPr>
              <a:t>om</a:t>
            </a:r>
            <a:endParaRPr lang="sr-Latn-CS">
              <a:latin typeface="Calibri" pitchFamily="34" charset="0"/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0" y="909638"/>
            <a:ext cx="9144000" cy="5948362"/>
            <a:chOff x="0" y="0"/>
            <a:chExt cx="5760" cy="3747"/>
          </a:xfrm>
        </p:grpSpPr>
        <p:sp>
          <p:nvSpPr>
            <p:cNvPr id="6164" name="Rectangle 2"/>
            <p:cNvSpPr>
              <a:spLocks noChangeArrowheads="1"/>
            </p:cNvSpPr>
            <p:nvPr/>
          </p:nvSpPr>
          <p:spPr bwMode="gray">
            <a:xfrm flipV="1">
              <a:off x="0" y="0"/>
              <a:ext cx="5760" cy="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165" name="Rectangle 3"/>
            <p:cNvSpPr>
              <a:spLocks noChangeArrowheads="1"/>
            </p:cNvSpPr>
            <p:nvPr/>
          </p:nvSpPr>
          <p:spPr bwMode="gray">
            <a:xfrm>
              <a:off x="0" y="1842"/>
              <a:ext cx="5760" cy="928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166" name="Rectangle 57"/>
            <p:cNvSpPr>
              <a:spLocks noChangeArrowheads="1"/>
            </p:cNvSpPr>
            <p:nvPr/>
          </p:nvSpPr>
          <p:spPr bwMode="gray">
            <a:xfrm flipV="1">
              <a:off x="0" y="1603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167" name="Rectangle 5"/>
            <p:cNvSpPr>
              <a:spLocks noChangeArrowheads="1"/>
            </p:cNvSpPr>
            <p:nvPr/>
          </p:nvSpPr>
          <p:spPr bwMode="gray">
            <a:xfrm flipV="1">
              <a:off x="0" y="2762"/>
              <a:ext cx="5760" cy="98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0" name="AutoShape 32"/>
          <p:cNvSpPr>
            <a:spLocks noChangeArrowheads="1"/>
          </p:cNvSpPr>
          <p:nvPr/>
        </p:nvSpPr>
        <p:spPr bwMode="auto">
          <a:xfrm>
            <a:off x="1190625" y="3343275"/>
            <a:ext cx="7058025" cy="2009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438" y="10800"/>
                </a:moveTo>
                <a:cubicBezTo>
                  <a:pt x="1438" y="15970"/>
                  <a:pt x="5630" y="20162"/>
                  <a:pt x="10800" y="20162"/>
                </a:cubicBezTo>
                <a:cubicBezTo>
                  <a:pt x="15970" y="20162"/>
                  <a:pt x="20162" y="15970"/>
                  <a:pt x="20162" y="10800"/>
                </a:cubicBezTo>
                <a:cubicBezTo>
                  <a:pt x="20162" y="5630"/>
                  <a:pt x="15970" y="1438"/>
                  <a:pt x="10800" y="1438"/>
                </a:cubicBezTo>
                <a:cubicBezTo>
                  <a:pt x="5630" y="1438"/>
                  <a:pt x="1438" y="5630"/>
                  <a:pt x="1438" y="1080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rgbClr val="66666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075" y="4468813"/>
            <a:ext cx="239871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7913" y="4757738"/>
            <a:ext cx="2678112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36"/>
          <p:cNvSpPr txBox="1">
            <a:spLocks noChangeArrowheads="1"/>
          </p:cNvSpPr>
          <p:nvPr/>
        </p:nvSpPr>
        <p:spPr bwMode="gray">
          <a:xfrm>
            <a:off x="6227763" y="2276475"/>
            <a:ext cx="255746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1688">
              <a:spcBef>
                <a:spcPct val="20000"/>
              </a:spcBef>
              <a:defRPr/>
            </a:pPr>
            <a:r>
              <a:rPr lang="sr-Latn-CS" sz="1700" b="1" noProof="1">
                <a:latin typeface="+mn-lt"/>
              </a:rPr>
              <a:t>Održati život na planeti</a:t>
            </a:r>
            <a:r>
              <a:rPr lang="en-US" sz="1700" b="1" noProof="1">
                <a:latin typeface="+mn-lt"/>
              </a:rPr>
              <a:t> </a:t>
            </a:r>
            <a:endParaRPr lang="de-DE" sz="1700" b="1" noProof="1">
              <a:latin typeface="+mn-lt"/>
            </a:endParaRP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gray">
          <a:xfrm>
            <a:off x="3571875" y="1785938"/>
            <a:ext cx="243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1688">
              <a:spcBef>
                <a:spcPct val="20000"/>
              </a:spcBef>
              <a:defRPr/>
            </a:pPr>
            <a:r>
              <a:rPr lang="en-US" sz="1400" b="1" noProof="1">
                <a:latin typeface="+mn-lt"/>
              </a:rPr>
              <a:t>Or</a:t>
            </a:r>
            <a:r>
              <a:rPr lang="sr-Latn-CS" sz="1400" b="1" noProof="1">
                <a:latin typeface="+mn-lt"/>
              </a:rPr>
              <a:t>ijentacija na zaštitu životne sredine</a:t>
            </a:r>
            <a:endParaRPr lang="de-DE" sz="1400" b="1" noProof="1">
              <a:latin typeface="+mn-lt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gray">
          <a:xfrm>
            <a:off x="571500" y="2286000"/>
            <a:ext cx="2154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1688">
              <a:spcBef>
                <a:spcPct val="20000"/>
              </a:spcBef>
              <a:defRPr/>
            </a:pPr>
            <a:r>
              <a:rPr lang="sr-Latn-CS" sz="1600" b="1" noProof="1">
                <a:latin typeface="+mn-lt"/>
              </a:rPr>
              <a:t>Očuvanje prirodnih resursa</a:t>
            </a:r>
            <a:endParaRPr lang="de-DE" sz="1600" b="1" noProof="1">
              <a:latin typeface="+mn-lt"/>
            </a:endParaRPr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gray">
          <a:xfrm>
            <a:off x="2862263" y="6076950"/>
            <a:ext cx="2438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1688">
              <a:spcBef>
                <a:spcPct val="20000"/>
              </a:spcBef>
              <a:defRPr/>
            </a:pPr>
            <a:r>
              <a:rPr lang="en-US" sz="1900" b="1" noProof="1">
                <a:latin typeface="+mn-lt"/>
              </a:rPr>
              <a:t>MITECO  SYSTEM</a:t>
            </a:r>
            <a:endParaRPr lang="de-DE" sz="1900" b="1" noProof="1">
              <a:latin typeface="+mn-lt"/>
            </a:endParaRPr>
          </a:p>
        </p:txBody>
      </p:sp>
      <p:pic>
        <p:nvPicPr>
          <p:cNvPr id="27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775" y="2806700"/>
            <a:ext cx="17970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6088" y="3735388"/>
            <a:ext cx="21875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4775" y="2901950"/>
            <a:ext cx="2008188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54500" y="2286000"/>
            <a:ext cx="1092200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Rectangle 11"/>
          <p:cNvSpPr>
            <a:spLocks noChangeArrowheads="1"/>
          </p:cNvSpPr>
          <p:nvPr/>
        </p:nvSpPr>
        <p:spPr bwMode="auto">
          <a:xfrm>
            <a:off x="8786813" y="6357938"/>
            <a:ext cx="144462" cy="360362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6162" name="Text Box 10"/>
          <p:cNvSpPr txBox="1">
            <a:spLocks noChangeArrowheads="1"/>
          </p:cNvSpPr>
          <p:nvPr/>
        </p:nvSpPr>
        <p:spPr bwMode="auto">
          <a:xfrm>
            <a:off x="6326188" y="6334125"/>
            <a:ext cx="2478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>
                <a:latin typeface="Calibri" pitchFamily="34" charset="0"/>
              </a:rPr>
              <a:t>www.miteco</a:t>
            </a:r>
            <a:r>
              <a:rPr lang="en-US">
                <a:latin typeface="Calibri" pitchFamily="34" charset="0"/>
              </a:rPr>
              <a:t>system</a:t>
            </a:r>
            <a:r>
              <a:rPr lang="sr-Latn-CS">
                <a:latin typeface="Calibri" pitchFamily="34" charset="0"/>
              </a:rPr>
              <a:t>.c</a:t>
            </a:r>
            <a:r>
              <a:rPr lang="en-US">
                <a:latin typeface="Calibri" pitchFamily="34" charset="0"/>
              </a:rPr>
              <a:t>om</a:t>
            </a:r>
            <a:endParaRPr lang="sr-Latn-CS">
              <a:latin typeface="Calibri" pitchFamily="34" charset="0"/>
            </a:endParaRP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971550" y="71438"/>
            <a:ext cx="6624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400" b="1" u="sng" dirty="0">
                <a:latin typeface="+mn-lt"/>
              </a:rPr>
              <a:t>PREPOZNAJTE  NAS  KAO</a:t>
            </a:r>
            <a:r>
              <a:rPr lang="en-US" sz="2400" b="1" u="sng" dirty="0">
                <a:latin typeface="+mn-lt"/>
              </a:rPr>
              <a:t>  MITECO SYSTEM …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 descr="mitekoNATP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994025"/>
            <a:ext cx="50387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 descr="Logo1N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2500313"/>
            <a:ext cx="259238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8" descr="Logo1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3284538"/>
            <a:ext cx="146685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9" descr="Logo1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3613" y="1916113"/>
            <a:ext cx="6826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6072188" y="6357938"/>
            <a:ext cx="2478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dirty="0">
                <a:latin typeface="+mn-lt"/>
              </a:rPr>
              <a:t>www.miteco</a:t>
            </a:r>
            <a:r>
              <a:rPr lang="en-US" dirty="0">
                <a:latin typeface="+mn-lt"/>
              </a:rPr>
              <a:t>system</a:t>
            </a:r>
            <a:r>
              <a:rPr lang="sr-Latn-CS" dirty="0">
                <a:latin typeface="+mn-lt"/>
              </a:rPr>
              <a:t>.co</a:t>
            </a:r>
            <a:r>
              <a:rPr lang="en-US" dirty="0">
                <a:latin typeface="+mn-lt"/>
              </a:rPr>
              <a:t>m</a:t>
            </a:r>
            <a:endParaRPr lang="sr-Latn-CS" dirty="0">
              <a:latin typeface="+mn-lt"/>
            </a:endParaRPr>
          </a:p>
        </p:txBody>
      </p:sp>
      <p:sp>
        <p:nvSpPr>
          <p:cNvPr id="43016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500938" y="214313"/>
            <a:ext cx="1385887" cy="527050"/>
            <a:chOff x="611188" y="1916113"/>
            <a:chExt cx="7847012" cy="3111500"/>
          </a:xfrm>
        </p:grpSpPr>
        <p:pic>
          <p:nvPicPr>
            <p:cNvPr id="43020" name="Picture 5" descr="mitekoNATPI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9475" y="2994025"/>
              <a:ext cx="5038725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1" name="Picture 7" descr="Logo1N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1188" y="2503488"/>
              <a:ext cx="2592387" cy="193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2" name="Picture 8" descr="Logo1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76375" y="3284538"/>
              <a:ext cx="1466850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3" name="Picture 9" descr="Logo1K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33613" y="1916113"/>
              <a:ext cx="682625" cy="6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018" name="Text Box 8"/>
          <p:cNvSpPr txBox="1">
            <a:spLocks noChangeArrowheads="1"/>
          </p:cNvSpPr>
          <p:nvPr/>
        </p:nvSpPr>
        <p:spPr bwMode="auto">
          <a:xfrm>
            <a:off x="2500313" y="4572000"/>
            <a:ext cx="4572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sr-Latn-CS" b="1" dirty="0">
                <a:latin typeface="+mn-lt"/>
              </a:rPr>
              <a:t>MITECO SYSTEM</a:t>
            </a:r>
          </a:p>
          <a:p>
            <a:pPr marL="342900" indent="-342900" algn="ctr"/>
            <a:r>
              <a:rPr lang="sr-Latn-CS" b="1" dirty="0">
                <a:latin typeface="+mn-lt"/>
              </a:rPr>
              <a:t>Krunska 11 </a:t>
            </a:r>
          </a:p>
          <a:p>
            <a:pPr marL="342900" indent="-342900" algn="ctr"/>
            <a:r>
              <a:rPr lang="sr-Latn-CS" b="1" dirty="0">
                <a:latin typeface="+mn-lt"/>
              </a:rPr>
              <a:t>11000 Belgrade – Serbia</a:t>
            </a:r>
          </a:p>
          <a:p>
            <a:pPr marL="342900" indent="-342900" algn="ctr"/>
            <a:r>
              <a:rPr lang="sr-Latn-CS" sz="1500" b="1" dirty="0">
                <a:latin typeface="+mn-lt"/>
              </a:rPr>
              <a:t>Tel/Fax: (+381 11) 323 44 51, 323 72 06</a:t>
            </a:r>
            <a:r>
              <a:rPr lang="en-US" sz="1500" b="1" dirty="0">
                <a:latin typeface="+mn-lt"/>
              </a:rPr>
              <a:t>,</a:t>
            </a:r>
            <a:r>
              <a:rPr lang="sr-Latn-CS" sz="1500" b="1" dirty="0">
                <a:latin typeface="+mn-lt"/>
              </a:rPr>
              <a:t> 303 21 43</a:t>
            </a:r>
          </a:p>
          <a:p>
            <a:pPr marL="342900" indent="-342900" algn="ctr"/>
            <a:r>
              <a:rPr lang="sr-Latn-CS" sz="1500" b="1" dirty="0">
                <a:latin typeface="+mn-lt"/>
              </a:rPr>
              <a:t>E-mail: info</a:t>
            </a:r>
            <a:r>
              <a:rPr lang="en-US" sz="1500" b="1" dirty="0">
                <a:latin typeface="+mn-lt"/>
              </a:rPr>
              <a:t>@</a:t>
            </a:r>
            <a:r>
              <a:rPr lang="en-US" sz="1500" b="1" dirty="0" err="1">
                <a:latin typeface="+mn-lt"/>
              </a:rPr>
              <a:t>mitecosystem.com</a:t>
            </a:r>
            <a:endParaRPr lang="sr-Latn-CS" sz="1500" b="1" dirty="0">
              <a:latin typeface="+mn-lt"/>
            </a:endParaRPr>
          </a:p>
          <a:p>
            <a:pPr marL="342900" indent="-342900"/>
            <a:endParaRPr lang="sr-Latn-CS" dirty="0"/>
          </a:p>
          <a:p>
            <a:pPr marL="342900" indent="-342900"/>
            <a:endParaRPr lang="sr-Latn-CS" dirty="0"/>
          </a:p>
          <a:p>
            <a:pPr marL="342900" indent="-342900"/>
            <a:r>
              <a:rPr lang="sr-Latn-CS" dirty="0"/>
              <a:t>	</a:t>
            </a:r>
          </a:p>
          <a:p>
            <a:pPr marL="342900" indent="-342900"/>
            <a:r>
              <a:rPr lang="sr-Latn-CS" dirty="0"/>
              <a:t>	 </a:t>
            </a:r>
            <a:endParaRPr lang="en-US" dirty="0"/>
          </a:p>
        </p:txBody>
      </p:sp>
      <p:sp>
        <p:nvSpPr>
          <p:cNvPr id="43019" name="Rectangle 2"/>
          <p:cNvSpPr>
            <a:spLocks noChangeArrowheads="1"/>
          </p:cNvSpPr>
          <p:nvPr/>
        </p:nvSpPr>
        <p:spPr bwMode="gray">
          <a:xfrm>
            <a:off x="495300" y="0"/>
            <a:ext cx="864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0" hangingPunct="0"/>
            <a:r>
              <a:rPr lang="hr-HR" sz="4400" dirty="0">
                <a:latin typeface="+mn-lt"/>
              </a:rPr>
              <a:t/>
            </a:r>
            <a:br>
              <a:rPr lang="hr-HR" sz="4400" dirty="0">
                <a:latin typeface="+mn-lt"/>
              </a:rPr>
            </a:br>
            <a:r>
              <a:rPr lang="hr-HR" sz="3000" b="1" i="1" dirty="0">
                <a:latin typeface="+mn-lt"/>
              </a:rPr>
              <a:t>HVALA NA PAŽNJI!</a:t>
            </a:r>
            <a:r>
              <a:rPr lang="hr-HR" sz="4400" dirty="0">
                <a:latin typeface="+mn-lt"/>
              </a:rPr>
              <a:t/>
            </a:r>
            <a:br>
              <a:rPr lang="hr-HR" sz="4400" dirty="0">
                <a:latin typeface="+mn-lt"/>
              </a:rPr>
            </a:br>
            <a:endParaRPr lang="en-US" sz="4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miteco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 dirty="0">
                <a:latin typeface="Calibri" pitchFamily="34" charset="0"/>
              </a:rPr>
              <a:t>www.miteco</a:t>
            </a:r>
            <a:r>
              <a:rPr lang="en-US" dirty="0">
                <a:latin typeface="Calibri" pitchFamily="34" charset="0"/>
              </a:rPr>
              <a:t>system</a:t>
            </a:r>
            <a:r>
              <a:rPr lang="sr-Latn-CS" dirty="0">
                <a:latin typeface="Calibri" pitchFamily="34" charset="0"/>
              </a:rPr>
              <a:t>.c</a:t>
            </a:r>
            <a:r>
              <a:rPr lang="en-US" dirty="0" err="1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2844" y="71414"/>
            <a:ext cx="7715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300" b="1" u="sng" dirty="0" smtClean="0">
                <a:latin typeface="+mn-lt"/>
              </a:rPr>
              <a:t>MITECO </a:t>
            </a:r>
            <a:r>
              <a:rPr lang="x-none" sz="2400" b="1" u="sng" dirty="0" smtClean="0">
                <a:latin typeface="+mn-lt"/>
              </a:rPr>
              <a:t>KORPORATIVNA STRUKTURA</a:t>
            </a:r>
            <a:r>
              <a:rPr lang="en-US" sz="2300" b="1" u="sng" dirty="0" smtClean="0">
                <a:latin typeface="+mn-lt"/>
              </a:rPr>
              <a:t> </a:t>
            </a:r>
            <a:endParaRPr lang="en-US" sz="2300" b="1" u="sng" dirty="0">
              <a:latin typeface="+mn-lt"/>
            </a:endParaRPr>
          </a:p>
        </p:txBody>
      </p:sp>
      <p:sp>
        <p:nvSpPr>
          <p:cNvPr id="191" name="Freeform 33"/>
          <p:cNvSpPr>
            <a:spLocks noEditPoints="1"/>
          </p:cNvSpPr>
          <p:nvPr/>
        </p:nvSpPr>
        <p:spPr bwMode="gray">
          <a:xfrm>
            <a:off x="8029787" y="4094770"/>
            <a:ext cx="130987" cy="5081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7"/>
              </a:cxn>
              <a:cxn ang="0">
                <a:pos x="112" y="18"/>
              </a:cxn>
              <a:cxn ang="0">
                <a:pos x="112" y="11"/>
              </a:cxn>
              <a:cxn ang="0">
                <a:pos x="0" y="0"/>
              </a:cxn>
              <a:cxn ang="0">
                <a:pos x="4" y="33"/>
              </a:cxn>
              <a:cxn ang="0">
                <a:pos x="108" y="43"/>
              </a:cxn>
              <a:cxn ang="0">
                <a:pos x="109" y="37"/>
              </a:cxn>
              <a:cxn ang="0">
                <a:pos x="4" y="26"/>
              </a:cxn>
              <a:cxn ang="0">
                <a:pos x="4" y="33"/>
              </a:cxn>
              <a:cxn ang="0">
                <a:pos x="14" y="57"/>
              </a:cxn>
              <a:cxn ang="0">
                <a:pos x="93" y="65"/>
              </a:cxn>
              <a:cxn ang="0">
                <a:pos x="98" y="59"/>
              </a:cxn>
              <a:cxn ang="0">
                <a:pos x="9" y="50"/>
              </a:cxn>
              <a:cxn ang="0">
                <a:pos x="14" y="57"/>
              </a:cxn>
            </a:cxnLst>
            <a:rect l="0" t="0" r="r" b="b"/>
            <a:pathLst>
              <a:path w="112" h="65">
                <a:moveTo>
                  <a:pt x="0" y="0"/>
                </a:moveTo>
                <a:cubicBezTo>
                  <a:pt x="0" y="2"/>
                  <a:pt x="1" y="5"/>
                  <a:pt x="1" y="7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12" y="16"/>
                  <a:pt x="112" y="13"/>
                  <a:pt x="112" y="11"/>
                </a:cubicBezTo>
                <a:lnTo>
                  <a:pt x="0" y="0"/>
                </a:lnTo>
                <a:close/>
                <a:moveTo>
                  <a:pt x="4" y="33"/>
                </a:moveTo>
                <a:cubicBezTo>
                  <a:pt x="108" y="43"/>
                  <a:pt x="108" y="43"/>
                  <a:pt x="108" y="43"/>
                </a:cubicBezTo>
                <a:cubicBezTo>
                  <a:pt x="108" y="42"/>
                  <a:pt x="108" y="39"/>
                  <a:pt x="109" y="3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9"/>
                  <a:pt x="4" y="31"/>
                  <a:pt x="4" y="33"/>
                </a:cubicBezTo>
                <a:close/>
                <a:moveTo>
                  <a:pt x="14" y="57"/>
                </a:moveTo>
                <a:cubicBezTo>
                  <a:pt x="93" y="65"/>
                  <a:pt x="93" y="65"/>
                  <a:pt x="93" y="65"/>
                </a:cubicBezTo>
                <a:cubicBezTo>
                  <a:pt x="95" y="63"/>
                  <a:pt x="97" y="61"/>
                  <a:pt x="98" y="59"/>
                </a:cubicBezTo>
                <a:cubicBezTo>
                  <a:pt x="9" y="50"/>
                  <a:pt x="9" y="50"/>
                  <a:pt x="9" y="50"/>
                </a:cubicBezTo>
                <a:cubicBezTo>
                  <a:pt x="11" y="52"/>
                  <a:pt x="12" y="54"/>
                  <a:pt x="14" y="57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9" name="Text Box 6"/>
          <p:cNvSpPr txBox="1">
            <a:spLocks noChangeArrowheads="1"/>
          </p:cNvSpPr>
          <p:nvPr/>
        </p:nvSpPr>
        <p:spPr bwMode="auto">
          <a:xfrm>
            <a:off x="6143636" y="2333949"/>
            <a:ext cx="26860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defTabSz="801688">
              <a:spcBef>
                <a:spcPct val="20000"/>
              </a:spcBef>
            </a:pPr>
            <a:r>
              <a:rPr lang="de-DE" sz="2000" b="1" noProof="1" smtClean="0">
                <a:solidFill>
                  <a:srgbClr val="292929"/>
                </a:solidFill>
                <a:latin typeface="+mn-lt"/>
              </a:rPr>
              <a:t>MITECO-KNEZEVAC D</a:t>
            </a:r>
            <a:r>
              <a:rPr lang="x-none" sz="2000" b="1" noProof="1" smtClean="0">
                <a:solidFill>
                  <a:srgbClr val="292929"/>
                </a:solidFill>
                <a:latin typeface="+mn-lt"/>
              </a:rPr>
              <a:t>OO</a:t>
            </a:r>
            <a:endParaRPr lang="de-DE" sz="2000" b="1" noProof="1">
              <a:solidFill>
                <a:srgbClr val="292929"/>
              </a:solidFill>
              <a:latin typeface="+mn-lt"/>
            </a:endParaRPr>
          </a:p>
        </p:txBody>
      </p:sp>
      <p:sp>
        <p:nvSpPr>
          <p:cNvPr id="120" name="Text Box 8"/>
          <p:cNvSpPr txBox="1">
            <a:spLocks noChangeArrowheads="1"/>
          </p:cNvSpPr>
          <p:nvPr/>
        </p:nvSpPr>
        <p:spPr bwMode="auto">
          <a:xfrm>
            <a:off x="6505575" y="2691136"/>
            <a:ext cx="23241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de-DE" noProof="1" smtClean="0">
                <a:solidFill>
                  <a:srgbClr val="333333"/>
                </a:solidFill>
                <a:latin typeface="+mn-lt"/>
              </a:rPr>
              <a:t>Be</a:t>
            </a:r>
            <a:r>
              <a:rPr lang="x-none" noProof="1" smtClean="0">
                <a:solidFill>
                  <a:srgbClr val="333333"/>
                </a:solidFill>
                <a:latin typeface="+mn-lt"/>
              </a:rPr>
              <a:t>ograd</a:t>
            </a:r>
            <a:r>
              <a:rPr lang="de-DE" noProof="1" smtClean="0">
                <a:solidFill>
                  <a:srgbClr val="333333"/>
                </a:solidFill>
                <a:latin typeface="+mn-lt"/>
              </a:rPr>
              <a:t>, Srbi</a:t>
            </a:r>
            <a:r>
              <a:rPr lang="x-none" noProof="1" smtClean="0">
                <a:solidFill>
                  <a:srgbClr val="333333"/>
                </a:solidFill>
                <a:latin typeface="+mn-lt"/>
              </a:rPr>
              <a:t>j</a:t>
            </a:r>
            <a:r>
              <a:rPr lang="de-DE" noProof="1" smtClean="0">
                <a:solidFill>
                  <a:srgbClr val="333333"/>
                </a:solidFill>
                <a:latin typeface="+mn-lt"/>
              </a:rPr>
              <a:t>a</a:t>
            </a:r>
            <a:endParaRPr lang="de-DE" noProof="1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21" name="Text Box 44"/>
          <p:cNvSpPr txBox="1">
            <a:spLocks noChangeArrowheads="1"/>
          </p:cNvSpPr>
          <p:nvPr/>
        </p:nvSpPr>
        <p:spPr bwMode="auto">
          <a:xfrm>
            <a:off x="298450" y="2262188"/>
            <a:ext cx="2559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de-DE" sz="2000" b="1" noProof="1" smtClean="0">
                <a:solidFill>
                  <a:srgbClr val="292929"/>
                </a:solidFill>
                <a:latin typeface="+mn-lt"/>
              </a:rPr>
              <a:t>MITECO SYSTEM DOO</a:t>
            </a:r>
            <a:endParaRPr lang="de-DE" sz="2000" b="1" noProof="1">
              <a:solidFill>
                <a:srgbClr val="292929"/>
              </a:solidFill>
              <a:latin typeface="+mn-lt"/>
            </a:endParaRPr>
          </a:p>
        </p:txBody>
      </p:sp>
      <p:pic>
        <p:nvPicPr>
          <p:cNvPr id="122" name="Picture 5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2428860" y="5286388"/>
            <a:ext cx="4287838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" name="Freeform 6"/>
          <p:cNvSpPr>
            <a:spLocks/>
          </p:cNvSpPr>
          <p:nvPr/>
        </p:nvSpPr>
        <p:spPr bwMode="gray">
          <a:xfrm rot="3600000">
            <a:off x="3702050" y="3180086"/>
            <a:ext cx="1841500" cy="2781300"/>
          </a:xfrm>
          <a:custGeom>
            <a:avLst/>
            <a:gdLst/>
            <a:ahLst/>
            <a:cxnLst>
              <a:cxn ang="0">
                <a:pos x="688" y="9"/>
              </a:cxn>
              <a:cxn ang="0">
                <a:pos x="602" y="59"/>
              </a:cxn>
              <a:cxn ang="0">
                <a:pos x="598" y="57"/>
              </a:cxn>
              <a:cxn ang="0">
                <a:pos x="592" y="40"/>
              </a:cxn>
              <a:cxn ang="0">
                <a:pos x="589" y="19"/>
              </a:cxn>
              <a:cxn ang="0">
                <a:pos x="548" y="8"/>
              </a:cxn>
              <a:cxn ang="0">
                <a:pos x="537" y="49"/>
              </a:cxn>
              <a:cxn ang="0">
                <a:pos x="553" y="62"/>
              </a:cxn>
              <a:cxn ang="0">
                <a:pos x="553" y="62"/>
              </a:cxn>
              <a:cxn ang="0">
                <a:pos x="565" y="76"/>
              </a:cxn>
              <a:cxn ang="0">
                <a:pos x="565" y="80"/>
              </a:cxn>
              <a:cxn ang="0">
                <a:pos x="477" y="131"/>
              </a:cxn>
              <a:cxn ang="0">
                <a:pos x="551" y="406"/>
              </a:cxn>
              <a:cxn ang="0">
                <a:pos x="477" y="681"/>
              </a:cxn>
              <a:cxn ang="0">
                <a:pos x="0" y="957"/>
              </a:cxn>
              <a:cxn ang="0">
                <a:pos x="0" y="1047"/>
              </a:cxn>
              <a:cxn ang="0">
                <a:pos x="0" y="1058"/>
              </a:cxn>
              <a:cxn ang="0">
                <a:pos x="4" y="1060"/>
              </a:cxn>
              <a:cxn ang="0">
                <a:pos x="22" y="1056"/>
              </a:cxn>
              <a:cxn ang="0">
                <a:pos x="22" y="1056"/>
              </a:cxn>
              <a:cxn ang="0">
                <a:pos x="42" y="1049"/>
              </a:cxn>
              <a:cxn ang="0">
                <a:pos x="71" y="1079"/>
              </a:cxn>
              <a:cxn ang="0">
                <a:pos x="42" y="1110"/>
              </a:cxn>
              <a:cxn ang="0">
                <a:pos x="22" y="1102"/>
              </a:cxn>
              <a:cxn ang="0">
                <a:pos x="4" y="1099"/>
              </a:cxn>
              <a:cxn ang="0">
                <a:pos x="0" y="1101"/>
              </a:cxn>
              <a:cxn ang="0">
                <a:pos x="0" y="1108"/>
              </a:cxn>
              <a:cxn ang="0">
                <a:pos x="0" y="1200"/>
              </a:cxn>
              <a:cxn ang="0">
                <a:pos x="688" y="803"/>
              </a:cxn>
              <a:cxn ang="0">
                <a:pos x="794" y="406"/>
              </a:cxn>
              <a:cxn ang="0">
                <a:pos x="688" y="9"/>
              </a:cxn>
            </a:cxnLst>
            <a:rect l="0" t="0" r="r" b="b"/>
            <a:pathLst>
              <a:path w="794" h="1200">
                <a:moveTo>
                  <a:pt x="688" y="9"/>
                </a:moveTo>
                <a:cubicBezTo>
                  <a:pt x="602" y="59"/>
                  <a:pt x="602" y="59"/>
                  <a:pt x="602" y="59"/>
                </a:cubicBezTo>
                <a:cubicBezTo>
                  <a:pt x="601" y="58"/>
                  <a:pt x="600" y="58"/>
                  <a:pt x="598" y="57"/>
                </a:cubicBezTo>
                <a:cubicBezTo>
                  <a:pt x="593" y="53"/>
                  <a:pt x="590" y="45"/>
                  <a:pt x="592" y="40"/>
                </a:cubicBezTo>
                <a:cubicBezTo>
                  <a:pt x="594" y="33"/>
                  <a:pt x="593" y="25"/>
                  <a:pt x="589" y="19"/>
                </a:cubicBezTo>
                <a:cubicBezTo>
                  <a:pt x="581" y="5"/>
                  <a:pt x="563" y="0"/>
                  <a:pt x="548" y="8"/>
                </a:cubicBezTo>
                <a:cubicBezTo>
                  <a:pt x="534" y="17"/>
                  <a:pt x="529" y="35"/>
                  <a:pt x="537" y="49"/>
                </a:cubicBezTo>
                <a:cubicBezTo>
                  <a:pt x="540" y="56"/>
                  <a:pt x="546" y="60"/>
                  <a:pt x="553" y="62"/>
                </a:cubicBezTo>
                <a:cubicBezTo>
                  <a:pt x="553" y="62"/>
                  <a:pt x="553" y="62"/>
                  <a:pt x="553" y="62"/>
                </a:cubicBezTo>
                <a:cubicBezTo>
                  <a:pt x="559" y="63"/>
                  <a:pt x="564" y="69"/>
                  <a:pt x="565" y="76"/>
                </a:cubicBezTo>
                <a:cubicBezTo>
                  <a:pt x="565" y="78"/>
                  <a:pt x="565" y="79"/>
                  <a:pt x="565" y="80"/>
                </a:cubicBezTo>
                <a:cubicBezTo>
                  <a:pt x="477" y="131"/>
                  <a:pt x="477" y="131"/>
                  <a:pt x="477" y="131"/>
                </a:cubicBezTo>
                <a:cubicBezTo>
                  <a:pt x="524" y="212"/>
                  <a:pt x="551" y="306"/>
                  <a:pt x="551" y="406"/>
                </a:cubicBezTo>
                <a:cubicBezTo>
                  <a:pt x="551" y="507"/>
                  <a:pt x="524" y="601"/>
                  <a:pt x="477" y="681"/>
                </a:cubicBezTo>
                <a:cubicBezTo>
                  <a:pt x="382" y="846"/>
                  <a:pt x="204" y="957"/>
                  <a:pt x="0" y="957"/>
                </a:cubicBezTo>
                <a:cubicBezTo>
                  <a:pt x="0" y="1047"/>
                  <a:pt x="0" y="1047"/>
                  <a:pt x="0" y="1047"/>
                </a:cubicBezTo>
                <a:cubicBezTo>
                  <a:pt x="0" y="1058"/>
                  <a:pt x="0" y="1058"/>
                  <a:pt x="0" y="1058"/>
                </a:cubicBezTo>
                <a:cubicBezTo>
                  <a:pt x="2" y="1058"/>
                  <a:pt x="3" y="1059"/>
                  <a:pt x="4" y="1060"/>
                </a:cubicBezTo>
                <a:cubicBezTo>
                  <a:pt x="10" y="1063"/>
                  <a:pt x="18" y="1061"/>
                  <a:pt x="22" y="1056"/>
                </a:cubicBezTo>
                <a:cubicBezTo>
                  <a:pt x="22" y="1056"/>
                  <a:pt x="22" y="1056"/>
                  <a:pt x="22" y="1056"/>
                </a:cubicBezTo>
                <a:cubicBezTo>
                  <a:pt x="27" y="1052"/>
                  <a:pt x="34" y="1049"/>
                  <a:pt x="42" y="1049"/>
                </a:cubicBezTo>
                <a:cubicBezTo>
                  <a:pt x="58" y="1049"/>
                  <a:pt x="71" y="1063"/>
                  <a:pt x="71" y="1079"/>
                </a:cubicBezTo>
                <a:cubicBezTo>
                  <a:pt x="71" y="1096"/>
                  <a:pt x="58" y="1110"/>
                  <a:pt x="42" y="1110"/>
                </a:cubicBezTo>
                <a:cubicBezTo>
                  <a:pt x="34" y="1110"/>
                  <a:pt x="27" y="1107"/>
                  <a:pt x="22" y="1102"/>
                </a:cubicBezTo>
                <a:cubicBezTo>
                  <a:pt x="18" y="1097"/>
                  <a:pt x="10" y="1096"/>
                  <a:pt x="4" y="1099"/>
                </a:cubicBezTo>
                <a:cubicBezTo>
                  <a:pt x="3" y="1099"/>
                  <a:pt x="2" y="1100"/>
                  <a:pt x="0" y="1101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00"/>
                  <a:pt x="0" y="1200"/>
                  <a:pt x="0" y="1200"/>
                </a:cubicBezTo>
                <a:cubicBezTo>
                  <a:pt x="294" y="1200"/>
                  <a:pt x="551" y="1040"/>
                  <a:pt x="688" y="803"/>
                </a:cubicBezTo>
                <a:cubicBezTo>
                  <a:pt x="755" y="686"/>
                  <a:pt x="794" y="551"/>
                  <a:pt x="794" y="406"/>
                </a:cubicBezTo>
                <a:cubicBezTo>
                  <a:pt x="794" y="262"/>
                  <a:pt x="755" y="126"/>
                  <a:pt x="688" y="9"/>
                </a:cubicBezTo>
                <a:close/>
              </a:path>
            </a:pathLst>
          </a:custGeom>
          <a:gradFill flip="none" rotWithShape="1">
            <a:gsLst>
              <a:gs pos="0">
                <a:srgbClr val="A90404">
                  <a:gamma/>
                  <a:shade val="54902"/>
                  <a:invGamma/>
                </a:srgbClr>
              </a:gs>
              <a:gs pos="50000">
                <a:srgbClr val="A90404"/>
              </a:gs>
              <a:gs pos="100000">
                <a:srgbClr val="A90404">
                  <a:gamma/>
                  <a:shade val="54902"/>
                  <a:invGamma/>
                </a:srgbClr>
              </a:gs>
            </a:gsLst>
            <a:lin ang="10800000" scaled="1"/>
            <a:tileRect/>
          </a:gra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8100000">
              <a:prstClr val="black">
                <a:alpha val="50000"/>
              </a:prstClr>
            </a:innerShdw>
            <a:softEdge rad="12700"/>
          </a:effectLst>
        </p:spPr>
        <p:txBody>
          <a:bodyPr/>
          <a:lstStyle/>
          <a:p>
            <a:endParaRPr lang="en-US"/>
          </a:p>
        </p:txBody>
      </p:sp>
      <p:sp>
        <p:nvSpPr>
          <p:cNvPr id="124" name="Freeform 7"/>
          <p:cNvSpPr>
            <a:spLocks/>
          </p:cNvSpPr>
          <p:nvPr/>
        </p:nvSpPr>
        <p:spPr bwMode="gray">
          <a:xfrm rot="3600000">
            <a:off x="2734469" y="1677517"/>
            <a:ext cx="2003425" cy="2760663"/>
          </a:xfrm>
          <a:custGeom>
            <a:avLst/>
            <a:gdLst/>
            <a:ahLst/>
            <a:cxnLst>
              <a:cxn ang="0">
                <a:pos x="835" y="1040"/>
              </a:cxn>
              <a:cxn ang="0">
                <a:pos x="815" y="1047"/>
              </a:cxn>
              <a:cxn ang="0">
                <a:pos x="815" y="1047"/>
              </a:cxn>
              <a:cxn ang="0">
                <a:pos x="797" y="1051"/>
              </a:cxn>
              <a:cxn ang="0">
                <a:pos x="793" y="1049"/>
              </a:cxn>
              <a:cxn ang="0">
                <a:pos x="793" y="1038"/>
              </a:cxn>
              <a:cxn ang="0">
                <a:pos x="793" y="948"/>
              </a:cxn>
              <a:cxn ang="0">
                <a:pos x="317" y="672"/>
              </a:cxn>
              <a:cxn ang="0">
                <a:pos x="243" y="397"/>
              </a:cxn>
              <a:cxn ang="0">
                <a:pos x="317" y="122"/>
              </a:cxn>
              <a:cxn ang="0">
                <a:pos x="231" y="73"/>
              </a:cxn>
              <a:cxn ang="0">
                <a:pos x="228" y="75"/>
              </a:cxn>
              <a:cxn ang="0">
                <a:pos x="221" y="92"/>
              </a:cxn>
              <a:cxn ang="0">
                <a:pos x="221" y="92"/>
              </a:cxn>
              <a:cxn ang="0">
                <a:pos x="218" y="113"/>
              </a:cxn>
              <a:cxn ang="0">
                <a:pos x="177" y="123"/>
              </a:cxn>
              <a:cxn ang="0">
                <a:pos x="166" y="82"/>
              </a:cxn>
              <a:cxn ang="0">
                <a:pos x="182" y="69"/>
              </a:cxn>
              <a:cxn ang="0">
                <a:pos x="194" y="55"/>
              </a:cxn>
              <a:cxn ang="0">
                <a:pos x="194" y="51"/>
              </a:cxn>
              <a:cxn ang="0">
                <a:pos x="106" y="0"/>
              </a:cxn>
              <a:cxn ang="0">
                <a:pos x="0" y="397"/>
              </a:cxn>
              <a:cxn ang="0">
                <a:pos x="106" y="794"/>
              </a:cxn>
              <a:cxn ang="0">
                <a:pos x="793" y="1191"/>
              </a:cxn>
              <a:cxn ang="0">
                <a:pos x="793" y="1099"/>
              </a:cxn>
              <a:cxn ang="0">
                <a:pos x="793" y="1092"/>
              </a:cxn>
              <a:cxn ang="0">
                <a:pos x="797" y="1090"/>
              </a:cxn>
              <a:cxn ang="0">
                <a:pos x="815" y="1093"/>
              </a:cxn>
              <a:cxn ang="0">
                <a:pos x="835" y="1101"/>
              </a:cxn>
              <a:cxn ang="0">
                <a:pos x="864" y="1070"/>
              </a:cxn>
              <a:cxn ang="0">
                <a:pos x="835" y="1040"/>
              </a:cxn>
            </a:cxnLst>
            <a:rect l="0" t="0" r="r" b="b"/>
            <a:pathLst>
              <a:path w="864" h="1191">
                <a:moveTo>
                  <a:pt x="835" y="1040"/>
                </a:moveTo>
                <a:cubicBezTo>
                  <a:pt x="827" y="1040"/>
                  <a:pt x="820" y="1043"/>
                  <a:pt x="815" y="1047"/>
                </a:cubicBezTo>
                <a:cubicBezTo>
                  <a:pt x="815" y="1047"/>
                  <a:pt x="815" y="1047"/>
                  <a:pt x="815" y="1047"/>
                </a:cubicBezTo>
                <a:cubicBezTo>
                  <a:pt x="811" y="1052"/>
                  <a:pt x="803" y="1054"/>
                  <a:pt x="797" y="1051"/>
                </a:cubicBezTo>
                <a:cubicBezTo>
                  <a:pt x="796" y="1050"/>
                  <a:pt x="795" y="1049"/>
                  <a:pt x="793" y="1049"/>
                </a:cubicBezTo>
                <a:cubicBezTo>
                  <a:pt x="793" y="1038"/>
                  <a:pt x="793" y="1038"/>
                  <a:pt x="793" y="1038"/>
                </a:cubicBezTo>
                <a:cubicBezTo>
                  <a:pt x="793" y="948"/>
                  <a:pt x="793" y="948"/>
                  <a:pt x="793" y="948"/>
                </a:cubicBezTo>
                <a:cubicBezTo>
                  <a:pt x="590" y="948"/>
                  <a:pt x="412" y="837"/>
                  <a:pt x="317" y="672"/>
                </a:cubicBezTo>
                <a:cubicBezTo>
                  <a:pt x="270" y="592"/>
                  <a:pt x="243" y="498"/>
                  <a:pt x="243" y="397"/>
                </a:cubicBezTo>
                <a:cubicBezTo>
                  <a:pt x="243" y="297"/>
                  <a:pt x="270" y="203"/>
                  <a:pt x="317" y="122"/>
                </a:cubicBezTo>
                <a:cubicBezTo>
                  <a:pt x="231" y="73"/>
                  <a:pt x="231" y="73"/>
                  <a:pt x="231" y="73"/>
                </a:cubicBezTo>
                <a:cubicBezTo>
                  <a:pt x="230" y="73"/>
                  <a:pt x="229" y="74"/>
                  <a:pt x="228" y="75"/>
                </a:cubicBezTo>
                <a:cubicBezTo>
                  <a:pt x="222" y="79"/>
                  <a:pt x="219" y="86"/>
                  <a:pt x="221" y="92"/>
                </a:cubicBezTo>
                <a:cubicBezTo>
                  <a:pt x="221" y="92"/>
                  <a:pt x="221" y="92"/>
                  <a:pt x="221" y="92"/>
                </a:cubicBezTo>
                <a:cubicBezTo>
                  <a:pt x="223" y="99"/>
                  <a:pt x="222" y="106"/>
                  <a:pt x="218" y="113"/>
                </a:cubicBezTo>
                <a:cubicBezTo>
                  <a:pt x="210" y="127"/>
                  <a:pt x="192" y="131"/>
                  <a:pt x="177" y="123"/>
                </a:cubicBezTo>
                <a:cubicBezTo>
                  <a:pt x="163" y="115"/>
                  <a:pt x="158" y="96"/>
                  <a:pt x="166" y="82"/>
                </a:cubicBezTo>
                <a:cubicBezTo>
                  <a:pt x="169" y="76"/>
                  <a:pt x="175" y="71"/>
                  <a:pt x="182" y="69"/>
                </a:cubicBezTo>
                <a:cubicBezTo>
                  <a:pt x="188" y="68"/>
                  <a:pt x="193" y="62"/>
                  <a:pt x="194" y="55"/>
                </a:cubicBezTo>
                <a:cubicBezTo>
                  <a:pt x="194" y="54"/>
                  <a:pt x="194" y="52"/>
                  <a:pt x="194" y="51"/>
                </a:cubicBezTo>
                <a:cubicBezTo>
                  <a:pt x="106" y="0"/>
                  <a:pt x="106" y="0"/>
                  <a:pt x="106" y="0"/>
                </a:cubicBezTo>
                <a:cubicBezTo>
                  <a:pt x="38" y="117"/>
                  <a:pt x="0" y="253"/>
                  <a:pt x="0" y="397"/>
                </a:cubicBezTo>
                <a:cubicBezTo>
                  <a:pt x="0" y="542"/>
                  <a:pt x="38" y="677"/>
                  <a:pt x="106" y="794"/>
                </a:cubicBezTo>
                <a:cubicBezTo>
                  <a:pt x="243" y="1031"/>
                  <a:pt x="500" y="1191"/>
                  <a:pt x="793" y="1191"/>
                </a:cubicBezTo>
                <a:cubicBezTo>
                  <a:pt x="793" y="1099"/>
                  <a:pt x="793" y="1099"/>
                  <a:pt x="793" y="1099"/>
                </a:cubicBezTo>
                <a:cubicBezTo>
                  <a:pt x="793" y="1092"/>
                  <a:pt x="793" y="1092"/>
                  <a:pt x="793" y="1092"/>
                </a:cubicBezTo>
                <a:cubicBezTo>
                  <a:pt x="795" y="1091"/>
                  <a:pt x="796" y="1090"/>
                  <a:pt x="797" y="1090"/>
                </a:cubicBezTo>
                <a:cubicBezTo>
                  <a:pt x="803" y="1087"/>
                  <a:pt x="811" y="1088"/>
                  <a:pt x="815" y="1093"/>
                </a:cubicBezTo>
                <a:cubicBezTo>
                  <a:pt x="820" y="1098"/>
                  <a:pt x="827" y="1101"/>
                  <a:pt x="835" y="1101"/>
                </a:cubicBezTo>
                <a:cubicBezTo>
                  <a:pt x="851" y="1101"/>
                  <a:pt x="864" y="1087"/>
                  <a:pt x="864" y="1070"/>
                </a:cubicBezTo>
                <a:cubicBezTo>
                  <a:pt x="864" y="1054"/>
                  <a:pt x="851" y="1040"/>
                  <a:pt x="835" y="1040"/>
                </a:cubicBezTo>
                <a:close/>
              </a:path>
            </a:pathLst>
          </a:custGeom>
          <a:gradFill flip="none" rotWithShape="1">
            <a:gsLst>
              <a:gs pos="0">
                <a:srgbClr val="FF9933">
                  <a:shade val="30000"/>
                  <a:satMod val="115000"/>
                </a:srgbClr>
              </a:gs>
              <a:gs pos="50000">
                <a:srgbClr val="FF9933">
                  <a:shade val="67500"/>
                  <a:satMod val="115000"/>
                </a:srgbClr>
              </a:gs>
              <a:gs pos="100000">
                <a:srgbClr val="FF9933">
                  <a:shade val="100000"/>
                  <a:satMod val="115000"/>
                </a:srgbClr>
              </a:gs>
            </a:gsLst>
            <a:lin ang="10800000" scaled="1"/>
            <a:tileRect/>
          </a:gra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8100000">
              <a:prstClr val="black">
                <a:alpha val="50000"/>
              </a:prstClr>
            </a:innerShdw>
            <a:softEdge rad="12700"/>
          </a:effectLst>
        </p:spPr>
        <p:txBody>
          <a:bodyPr/>
          <a:lstStyle/>
          <a:p>
            <a:endParaRPr lang="en-US"/>
          </a:p>
        </p:txBody>
      </p:sp>
      <p:sp>
        <p:nvSpPr>
          <p:cNvPr id="125" name="Freeform 8"/>
          <p:cNvSpPr>
            <a:spLocks/>
          </p:cNvSpPr>
          <p:nvPr/>
        </p:nvSpPr>
        <p:spPr bwMode="gray">
          <a:xfrm rot="3600000">
            <a:off x="4019550" y="2327599"/>
            <a:ext cx="3190875" cy="1219200"/>
          </a:xfrm>
          <a:custGeom>
            <a:avLst/>
            <a:gdLst/>
            <a:ahLst/>
            <a:cxnLst>
              <a:cxn ang="0">
                <a:pos x="1164" y="518"/>
              </a:cxn>
              <a:cxn ang="0">
                <a:pos x="1252" y="467"/>
              </a:cxn>
              <a:cxn ang="0">
                <a:pos x="1252" y="463"/>
              </a:cxn>
              <a:cxn ang="0">
                <a:pos x="1240" y="449"/>
              </a:cxn>
              <a:cxn ang="0">
                <a:pos x="1240" y="449"/>
              </a:cxn>
              <a:cxn ang="0">
                <a:pos x="1224" y="436"/>
              </a:cxn>
              <a:cxn ang="0">
                <a:pos x="1235" y="395"/>
              </a:cxn>
              <a:cxn ang="0">
                <a:pos x="1276" y="406"/>
              </a:cxn>
              <a:cxn ang="0">
                <a:pos x="1279" y="427"/>
              </a:cxn>
              <a:cxn ang="0">
                <a:pos x="1285" y="444"/>
              </a:cxn>
              <a:cxn ang="0">
                <a:pos x="1289" y="446"/>
              </a:cxn>
              <a:cxn ang="0">
                <a:pos x="1375" y="396"/>
              </a:cxn>
              <a:cxn ang="0">
                <a:pos x="687" y="0"/>
              </a:cxn>
              <a:cxn ang="0">
                <a:pos x="0" y="396"/>
              </a:cxn>
              <a:cxn ang="0">
                <a:pos x="88" y="447"/>
              </a:cxn>
              <a:cxn ang="0">
                <a:pos x="88" y="451"/>
              </a:cxn>
              <a:cxn ang="0">
                <a:pos x="76" y="465"/>
              </a:cxn>
              <a:cxn ang="0">
                <a:pos x="60" y="478"/>
              </a:cxn>
              <a:cxn ang="0">
                <a:pos x="71" y="519"/>
              </a:cxn>
              <a:cxn ang="0">
                <a:pos x="112" y="509"/>
              </a:cxn>
              <a:cxn ang="0">
                <a:pos x="115" y="488"/>
              </a:cxn>
              <a:cxn ang="0">
                <a:pos x="115" y="488"/>
              </a:cxn>
              <a:cxn ang="0">
                <a:pos x="122" y="471"/>
              </a:cxn>
              <a:cxn ang="0">
                <a:pos x="125" y="469"/>
              </a:cxn>
              <a:cxn ang="0">
                <a:pos x="211" y="518"/>
              </a:cxn>
              <a:cxn ang="0">
                <a:pos x="687" y="243"/>
              </a:cxn>
              <a:cxn ang="0">
                <a:pos x="1164" y="518"/>
              </a:cxn>
            </a:cxnLst>
            <a:rect l="0" t="0" r="r" b="b"/>
            <a:pathLst>
              <a:path w="1375" h="527">
                <a:moveTo>
                  <a:pt x="1164" y="518"/>
                </a:moveTo>
                <a:cubicBezTo>
                  <a:pt x="1252" y="467"/>
                  <a:pt x="1252" y="467"/>
                  <a:pt x="1252" y="467"/>
                </a:cubicBezTo>
                <a:cubicBezTo>
                  <a:pt x="1252" y="466"/>
                  <a:pt x="1252" y="465"/>
                  <a:pt x="1252" y="463"/>
                </a:cubicBezTo>
                <a:cubicBezTo>
                  <a:pt x="1251" y="456"/>
                  <a:pt x="1246" y="450"/>
                  <a:pt x="1240" y="449"/>
                </a:cubicBezTo>
                <a:cubicBezTo>
                  <a:pt x="1240" y="449"/>
                  <a:pt x="1240" y="449"/>
                  <a:pt x="1240" y="449"/>
                </a:cubicBezTo>
                <a:cubicBezTo>
                  <a:pt x="1233" y="447"/>
                  <a:pt x="1227" y="443"/>
                  <a:pt x="1224" y="436"/>
                </a:cubicBezTo>
                <a:cubicBezTo>
                  <a:pt x="1216" y="422"/>
                  <a:pt x="1221" y="404"/>
                  <a:pt x="1235" y="395"/>
                </a:cubicBezTo>
                <a:cubicBezTo>
                  <a:pt x="1250" y="387"/>
                  <a:pt x="1268" y="392"/>
                  <a:pt x="1276" y="406"/>
                </a:cubicBezTo>
                <a:cubicBezTo>
                  <a:pt x="1280" y="412"/>
                  <a:pt x="1281" y="420"/>
                  <a:pt x="1279" y="427"/>
                </a:cubicBezTo>
                <a:cubicBezTo>
                  <a:pt x="1277" y="432"/>
                  <a:pt x="1280" y="440"/>
                  <a:pt x="1285" y="444"/>
                </a:cubicBezTo>
                <a:cubicBezTo>
                  <a:pt x="1287" y="445"/>
                  <a:pt x="1288" y="445"/>
                  <a:pt x="1289" y="446"/>
                </a:cubicBezTo>
                <a:cubicBezTo>
                  <a:pt x="1375" y="396"/>
                  <a:pt x="1375" y="396"/>
                  <a:pt x="1375" y="396"/>
                </a:cubicBezTo>
                <a:cubicBezTo>
                  <a:pt x="1238" y="159"/>
                  <a:pt x="981" y="0"/>
                  <a:pt x="687" y="0"/>
                </a:cubicBezTo>
                <a:cubicBezTo>
                  <a:pt x="394" y="0"/>
                  <a:pt x="137" y="159"/>
                  <a:pt x="0" y="396"/>
                </a:cubicBezTo>
                <a:cubicBezTo>
                  <a:pt x="88" y="447"/>
                  <a:pt x="88" y="447"/>
                  <a:pt x="88" y="447"/>
                </a:cubicBezTo>
                <a:cubicBezTo>
                  <a:pt x="88" y="448"/>
                  <a:pt x="88" y="450"/>
                  <a:pt x="88" y="451"/>
                </a:cubicBezTo>
                <a:cubicBezTo>
                  <a:pt x="87" y="458"/>
                  <a:pt x="82" y="464"/>
                  <a:pt x="76" y="465"/>
                </a:cubicBezTo>
                <a:cubicBezTo>
                  <a:pt x="69" y="467"/>
                  <a:pt x="63" y="472"/>
                  <a:pt x="60" y="478"/>
                </a:cubicBezTo>
                <a:cubicBezTo>
                  <a:pt x="52" y="492"/>
                  <a:pt x="57" y="511"/>
                  <a:pt x="71" y="519"/>
                </a:cubicBezTo>
                <a:cubicBezTo>
                  <a:pt x="86" y="527"/>
                  <a:pt x="104" y="523"/>
                  <a:pt x="112" y="509"/>
                </a:cubicBezTo>
                <a:cubicBezTo>
                  <a:pt x="116" y="502"/>
                  <a:pt x="117" y="495"/>
                  <a:pt x="115" y="488"/>
                </a:cubicBezTo>
                <a:cubicBezTo>
                  <a:pt x="115" y="488"/>
                  <a:pt x="115" y="488"/>
                  <a:pt x="115" y="488"/>
                </a:cubicBezTo>
                <a:cubicBezTo>
                  <a:pt x="113" y="482"/>
                  <a:pt x="116" y="475"/>
                  <a:pt x="122" y="471"/>
                </a:cubicBezTo>
                <a:cubicBezTo>
                  <a:pt x="123" y="470"/>
                  <a:pt x="124" y="469"/>
                  <a:pt x="125" y="469"/>
                </a:cubicBezTo>
                <a:cubicBezTo>
                  <a:pt x="211" y="518"/>
                  <a:pt x="211" y="518"/>
                  <a:pt x="211" y="518"/>
                </a:cubicBezTo>
                <a:cubicBezTo>
                  <a:pt x="306" y="354"/>
                  <a:pt x="484" y="243"/>
                  <a:pt x="687" y="243"/>
                </a:cubicBezTo>
                <a:cubicBezTo>
                  <a:pt x="891" y="243"/>
                  <a:pt x="1069" y="354"/>
                  <a:pt x="1164" y="51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0"/>
                  <a:shade val="30000"/>
                  <a:satMod val="115000"/>
                </a:schemeClr>
              </a:gs>
              <a:gs pos="50000">
                <a:schemeClr val="accent4">
                  <a:lumMod val="50000"/>
                  <a:shade val="67500"/>
                  <a:satMod val="115000"/>
                </a:schemeClr>
              </a:gs>
              <a:gs pos="100000">
                <a:schemeClr val="accent4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8100000">
              <a:prstClr val="black">
                <a:alpha val="50000"/>
              </a:prstClr>
            </a:innerShdw>
            <a:softEdge rad="12700"/>
          </a:effectLst>
        </p:spPr>
        <p:txBody>
          <a:bodyPr/>
          <a:lstStyle/>
          <a:p>
            <a:endParaRPr lang="en-US"/>
          </a:p>
        </p:txBody>
      </p:sp>
      <p:sp>
        <p:nvSpPr>
          <p:cNvPr id="126" name="Freeform 9"/>
          <p:cNvSpPr>
            <a:spLocks/>
          </p:cNvSpPr>
          <p:nvPr/>
        </p:nvSpPr>
        <p:spPr bwMode="gray">
          <a:xfrm rot="7200000">
            <a:off x="4496594" y="2179167"/>
            <a:ext cx="1282700" cy="1944688"/>
          </a:xfrm>
          <a:custGeom>
            <a:avLst/>
            <a:gdLst/>
            <a:ahLst/>
            <a:cxnLst>
              <a:cxn ang="0">
                <a:pos x="550" y="132"/>
              </a:cxn>
              <a:cxn ang="0">
                <a:pos x="547" y="130"/>
              </a:cxn>
              <a:cxn ang="0">
                <a:pos x="529" y="133"/>
              </a:cxn>
              <a:cxn ang="0">
                <a:pos x="529" y="133"/>
              </a:cxn>
              <a:cxn ang="0">
                <a:pos x="509" y="141"/>
              </a:cxn>
              <a:cxn ang="0">
                <a:pos x="480" y="111"/>
              </a:cxn>
              <a:cxn ang="0">
                <a:pos x="509" y="80"/>
              </a:cxn>
              <a:cxn ang="0">
                <a:pos x="529" y="88"/>
              </a:cxn>
              <a:cxn ang="0">
                <a:pos x="547" y="91"/>
              </a:cxn>
              <a:cxn ang="0">
                <a:pos x="550" y="89"/>
              </a:cxn>
              <a:cxn ang="0">
                <a:pos x="550" y="82"/>
              </a:cxn>
              <a:cxn ang="0">
                <a:pos x="550" y="0"/>
              </a:cxn>
              <a:cxn ang="0">
                <a:pos x="0" y="550"/>
              </a:cxn>
              <a:cxn ang="0">
                <a:pos x="74" y="825"/>
              </a:cxn>
              <a:cxn ang="0">
                <a:pos x="153" y="780"/>
              </a:cxn>
              <a:cxn ang="0">
                <a:pos x="158" y="796"/>
              </a:cxn>
              <a:cxn ang="0">
                <a:pos x="161" y="817"/>
              </a:cxn>
              <a:cxn ang="0">
                <a:pos x="202" y="827"/>
              </a:cxn>
              <a:cxn ang="0">
                <a:pos x="214" y="786"/>
              </a:cxn>
              <a:cxn ang="0">
                <a:pos x="198" y="773"/>
              </a:cxn>
              <a:cxn ang="0">
                <a:pos x="198" y="773"/>
              </a:cxn>
              <a:cxn ang="0">
                <a:pos x="186" y="761"/>
              </a:cxn>
              <a:cxn ang="0">
                <a:pos x="266" y="714"/>
              </a:cxn>
              <a:cxn ang="0">
                <a:pos x="222" y="550"/>
              </a:cxn>
              <a:cxn ang="0">
                <a:pos x="550" y="222"/>
              </a:cxn>
              <a:cxn ang="0">
                <a:pos x="550" y="143"/>
              </a:cxn>
              <a:cxn ang="0">
                <a:pos x="550" y="132"/>
              </a:cxn>
            </a:cxnLst>
            <a:rect l="0" t="0" r="r" b="b"/>
            <a:pathLst>
              <a:path w="550" h="836">
                <a:moveTo>
                  <a:pt x="550" y="132"/>
                </a:moveTo>
                <a:cubicBezTo>
                  <a:pt x="549" y="131"/>
                  <a:pt x="548" y="131"/>
                  <a:pt x="547" y="130"/>
                </a:cubicBezTo>
                <a:cubicBezTo>
                  <a:pt x="540" y="127"/>
                  <a:pt x="533" y="129"/>
                  <a:pt x="529" y="133"/>
                </a:cubicBezTo>
                <a:cubicBezTo>
                  <a:pt x="529" y="133"/>
                  <a:pt x="529" y="133"/>
                  <a:pt x="529" y="133"/>
                </a:cubicBezTo>
                <a:cubicBezTo>
                  <a:pt x="523" y="138"/>
                  <a:pt x="517" y="141"/>
                  <a:pt x="509" y="141"/>
                </a:cubicBezTo>
                <a:cubicBezTo>
                  <a:pt x="493" y="141"/>
                  <a:pt x="480" y="127"/>
                  <a:pt x="480" y="111"/>
                </a:cubicBezTo>
                <a:cubicBezTo>
                  <a:pt x="480" y="94"/>
                  <a:pt x="493" y="80"/>
                  <a:pt x="509" y="80"/>
                </a:cubicBezTo>
                <a:cubicBezTo>
                  <a:pt x="517" y="80"/>
                  <a:pt x="524" y="83"/>
                  <a:pt x="529" y="88"/>
                </a:cubicBezTo>
                <a:cubicBezTo>
                  <a:pt x="533" y="93"/>
                  <a:pt x="540" y="94"/>
                  <a:pt x="547" y="91"/>
                </a:cubicBezTo>
                <a:cubicBezTo>
                  <a:pt x="548" y="91"/>
                  <a:pt x="549" y="90"/>
                  <a:pt x="550" y="89"/>
                </a:cubicBezTo>
                <a:cubicBezTo>
                  <a:pt x="550" y="82"/>
                  <a:pt x="550" y="82"/>
                  <a:pt x="550" y="82"/>
                </a:cubicBezTo>
                <a:cubicBezTo>
                  <a:pt x="550" y="0"/>
                  <a:pt x="550" y="0"/>
                  <a:pt x="550" y="0"/>
                </a:cubicBezTo>
                <a:cubicBezTo>
                  <a:pt x="246" y="0"/>
                  <a:pt x="0" y="246"/>
                  <a:pt x="0" y="550"/>
                </a:cubicBezTo>
                <a:cubicBezTo>
                  <a:pt x="0" y="651"/>
                  <a:pt x="27" y="745"/>
                  <a:pt x="74" y="825"/>
                </a:cubicBezTo>
                <a:cubicBezTo>
                  <a:pt x="153" y="780"/>
                  <a:pt x="153" y="780"/>
                  <a:pt x="153" y="780"/>
                </a:cubicBezTo>
                <a:cubicBezTo>
                  <a:pt x="158" y="784"/>
                  <a:pt x="160" y="791"/>
                  <a:pt x="158" y="796"/>
                </a:cubicBezTo>
                <a:cubicBezTo>
                  <a:pt x="157" y="803"/>
                  <a:pt x="158" y="810"/>
                  <a:pt x="161" y="817"/>
                </a:cubicBezTo>
                <a:cubicBezTo>
                  <a:pt x="170" y="831"/>
                  <a:pt x="188" y="836"/>
                  <a:pt x="202" y="827"/>
                </a:cubicBezTo>
                <a:cubicBezTo>
                  <a:pt x="217" y="819"/>
                  <a:pt x="222" y="801"/>
                  <a:pt x="214" y="786"/>
                </a:cubicBezTo>
                <a:cubicBezTo>
                  <a:pt x="210" y="780"/>
                  <a:pt x="204" y="776"/>
                  <a:pt x="198" y="773"/>
                </a:cubicBezTo>
                <a:cubicBezTo>
                  <a:pt x="198" y="773"/>
                  <a:pt x="198" y="773"/>
                  <a:pt x="198" y="773"/>
                </a:cubicBezTo>
                <a:cubicBezTo>
                  <a:pt x="192" y="772"/>
                  <a:pt x="187" y="767"/>
                  <a:pt x="186" y="761"/>
                </a:cubicBezTo>
                <a:cubicBezTo>
                  <a:pt x="266" y="714"/>
                  <a:pt x="266" y="714"/>
                  <a:pt x="266" y="714"/>
                </a:cubicBezTo>
                <a:cubicBezTo>
                  <a:pt x="238" y="666"/>
                  <a:pt x="222" y="610"/>
                  <a:pt x="222" y="550"/>
                </a:cubicBezTo>
                <a:cubicBezTo>
                  <a:pt x="222" y="369"/>
                  <a:pt x="369" y="222"/>
                  <a:pt x="550" y="222"/>
                </a:cubicBezTo>
                <a:cubicBezTo>
                  <a:pt x="550" y="143"/>
                  <a:pt x="550" y="143"/>
                  <a:pt x="550" y="143"/>
                </a:cubicBezTo>
                <a:lnTo>
                  <a:pt x="550" y="132"/>
                </a:lnTo>
                <a:close/>
              </a:path>
            </a:pathLst>
          </a:custGeom>
          <a:gradFill rotWithShape="1">
            <a:gsLst>
              <a:gs pos="0">
                <a:srgbClr val="E2E2E2"/>
              </a:gs>
              <a:gs pos="100000">
                <a:srgbClr val="E2E2E2">
                  <a:gamma/>
                  <a:shade val="86275"/>
                  <a:invGamma/>
                </a:srgbClr>
              </a:gs>
            </a:gsLst>
            <a:lin ang="5400000" scaled="1"/>
          </a:gra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7" name="Freeform 10"/>
          <p:cNvSpPr>
            <a:spLocks/>
          </p:cNvSpPr>
          <p:nvPr/>
        </p:nvSpPr>
        <p:spPr bwMode="gray">
          <a:xfrm rot="7200000">
            <a:off x="3824288" y="3235648"/>
            <a:ext cx="1447800" cy="1920875"/>
          </a:xfrm>
          <a:custGeom>
            <a:avLst/>
            <a:gdLst/>
            <a:ahLst/>
            <a:cxnLst>
              <a:cxn ang="0">
                <a:pos x="70" y="0"/>
              </a:cxn>
              <a:cxn ang="0">
                <a:pos x="70" y="82"/>
              </a:cxn>
              <a:cxn ang="0">
                <a:pos x="70" y="89"/>
              </a:cxn>
              <a:cxn ang="0">
                <a:pos x="67" y="91"/>
              </a:cxn>
              <a:cxn ang="0">
                <a:pos x="49" y="88"/>
              </a:cxn>
              <a:cxn ang="0">
                <a:pos x="29" y="80"/>
              </a:cxn>
              <a:cxn ang="0">
                <a:pos x="0" y="111"/>
              </a:cxn>
              <a:cxn ang="0">
                <a:pos x="29" y="141"/>
              </a:cxn>
              <a:cxn ang="0">
                <a:pos x="49" y="133"/>
              </a:cxn>
              <a:cxn ang="0">
                <a:pos x="49" y="133"/>
              </a:cxn>
              <a:cxn ang="0">
                <a:pos x="67" y="130"/>
              </a:cxn>
              <a:cxn ang="0">
                <a:pos x="70" y="132"/>
              </a:cxn>
              <a:cxn ang="0">
                <a:pos x="70" y="143"/>
              </a:cxn>
              <a:cxn ang="0">
                <a:pos x="70" y="222"/>
              </a:cxn>
              <a:cxn ang="0">
                <a:pos x="70" y="222"/>
              </a:cxn>
              <a:cxn ang="0">
                <a:pos x="398" y="550"/>
              </a:cxn>
              <a:cxn ang="0">
                <a:pos x="354" y="714"/>
              </a:cxn>
              <a:cxn ang="0">
                <a:pos x="433" y="759"/>
              </a:cxn>
              <a:cxn ang="0">
                <a:pos x="436" y="758"/>
              </a:cxn>
              <a:cxn ang="0">
                <a:pos x="443" y="740"/>
              </a:cxn>
              <a:cxn ang="0">
                <a:pos x="443" y="740"/>
              </a:cxn>
              <a:cxn ang="0">
                <a:pos x="446" y="720"/>
              </a:cxn>
              <a:cxn ang="0">
                <a:pos x="487" y="709"/>
              </a:cxn>
              <a:cxn ang="0">
                <a:pos x="498" y="750"/>
              </a:cxn>
              <a:cxn ang="0">
                <a:pos x="482" y="763"/>
              </a:cxn>
              <a:cxn ang="0">
                <a:pos x="470" y="777"/>
              </a:cxn>
              <a:cxn ang="0">
                <a:pos x="470" y="781"/>
              </a:cxn>
              <a:cxn ang="0">
                <a:pos x="547" y="826"/>
              </a:cxn>
              <a:cxn ang="0">
                <a:pos x="621" y="550"/>
              </a:cxn>
              <a:cxn ang="0">
                <a:pos x="70" y="0"/>
              </a:cxn>
            </a:cxnLst>
            <a:rect l="0" t="0" r="r" b="b"/>
            <a:pathLst>
              <a:path w="621" h="826">
                <a:moveTo>
                  <a:pt x="70" y="0"/>
                </a:moveTo>
                <a:cubicBezTo>
                  <a:pt x="70" y="82"/>
                  <a:pt x="70" y="82"/>
                  <a:pt x="70" y="82"/>
                </a:cubicBezTo>
                <a:cubicBezTo>
                  <a:pt x="70" y="89"/>
                  <a:pt x="70" y="89"/>
                  <a:pt x="70" y="89"/>
                </a:cubicBezTo>
                <a:cubicBezTo>
                  <a:pt x="69" y="90"/>
                  <a:pt x="68" y="91"/>
                  <a:pt x="67" y="91"/>
                </a:cubicBezTo>
                <a:cubicBezTo>
                  <a:pt x="60" y="94"/>
                  <a:pt x="53" y="93"/>
                  <a:pt x="49" y="88"/>
                </a:cubicBezTo>
                <a:cubicBezTo>
                  <a:pt x="44" y="83"/>
                  <a:pt x="37" y="80"/>
                  <a:pt x="29" y="80"/>
                </a:cubicBezTo>
                <a:cubicBezTo>
                  <a:pt x="13" y="80"/>
                  <a:pt x="0" y="94"/>
                  <a:pt x="0" y="111"/>
                </a:cubicBezTo>
                <a:cubicBezTo>
                  <a:pt x="0" y="127"/>
                  <a:pt x="13" y="141"/>
                  <a:pt x="29" y="141"/>
                </a:cubicBezTo>
                <a:cubicBezTo>
                  <a:pt x="37" y="141"/>
                  <a:pt x="43" y="138"/>
                  <a:pt x="49" y="133"/>
                </a:cubicBezTo>
                <a:cubicBezTo>
                  <a:pt x="49" y="133"/>
                  <a:pt x="49" y="133"/>
                  <a:pt x="49" y="133"/>
                </a:cubicBezTo>
                <a:cubicBezTo>
                  <a:pt x="53" y="129"/>
                  <a:pt x="60" y="127"/>
                  <a:pt x="67" y="130"/>
                </a:cubicBezTo>
                <a:cubicBezTo>
                  <a:pt x="68" y="131"/>
                  <a:pt x="69" y="131"/>
                  <a:pt x="70" y="132"/>
                </a:cubicBezTo>
                <a:cubicBezTo>
                  <a:pt x="70" y="143"/>
                  <a:pt x="70" y="143"/>
                  <a:pt x="70" y="143"/>
                </a:cubicBezTo>
                <a:cubicBezTo>
                  <a:pt x="70" y="222"/>
                  <a:pt x="70" y="222"/>
                  <a:pt x="70" y="222"/>
                </a:cubicBezTo>
                <a:cubicBezTo>
                  <a:pt x="70" y="222"/>
                  <a:pt x="70" y="222"/>
                  <a:pt x="70" y="222"/>
                </a:cubicBezTo>
                <a:cubicBezTo>
                  <a:pt x="252" y="222"/>
                  <a:pt x="398" y="369"/>
                  <a:pt x="398" y="550"/>
                </a:cubicBezTo>
                <a:cubicBezTo>
                  <a:pt x="398" y="610"/>
                  <a:pt x="382" y="666"/>
                  <a:pt x="354" y="714"/>
                </a:cubicBezTo>
                <a:cubicBezTo>
                  <a:pt x="433" y="759"/>
                  <a:pt x="433" y="759"/>
                  <a:pt x="433" y="759"/>
                </a:cubicBezTo>
                <a:cubicBezTo>
                  <a:pt x="434" y="759"/>
                  <a:pt x="435" y="758"/>
                  <a:pt x="436" y="758"/>
                </a:cubicBezTo>
                <a:cubicBezTo>
                  <a:pt x="442" y="753"/>
                  <a:pt x="445" y="746"/>
                  <a:pt x="443" y="740"/>
                </a:cubicBezTo>
                <a:cubicBezTo>
                  <a:pt x="443" y="740"/>
                  <a:pt x="443" y="740"/>
                  <a:pt x="443" y="740"/>
                </a:cubicBezTo>
                <a:cubicBezTo>
                  <a:pt x="441" y="733"/>
                  <a:pt x="442" y="726"/>
                  <a:pt x="446" y="720"/>
                </a:cubicBezTo>
                <a:cubicBezTo>
                  <a:pt x="454" y="705"/>
                  <a:pt x="472" y="701"/>
                  <a:pt x="487" y="709"/>
                </a:cubicBezTo>
                <a:cubicBezTo>
                  <a:pt x="501" y="717"/>
                  <a:pt x="506" y="736"/>
                  <a:pt x="498" y="750"/>
                </a:cubicBezTo>
                <a:cubicBezTo>
                  <a:pt x="494" y="756"/>
                  <a:pt x="489" y="761"/>
                  <a:pt x="482" y="763"/>
                </a:cubicBezTo>
                <a:cubicBezTo>
                  <a:pt x="476" y="764"/>
                  <a:pt x="471" y="770"/>
                  <a:pt x="470" y="777"/>
                </a:cubicBezTo>
                <a:cubicBezTo>
                  <a:pt x="470" y="778"/>
                  <a:pt x="470" y="780"/>
                  <a:pt x="470" y="781"/>
                </a:cubicBezTo>
                <a:cubicBezTo>
                  <a:pt x="547" y="826"/>
                  <a:pt x="547" y="826"/>
                  <a:pt x="547" y="826"/>
                </a:cubicBezTo>
                <a:cubicBezTo>
                  <a:pt x="594" y="745"/>
                  <a:pt x="621" y="651"/>
                  <a:pt x="621" y="550"/>
                </a:cubicBezTo>
                <a:cubicBezTo>
                  <a:pt x="621" y="246"/>
                  <a:pt x="374" y="0"/>
                  <a:pt x="70" y="0"/>
                </a:cubicBezTo>
                <a:close/>
              </a:path>
            </a:pathLst>
          </a:custGeom>
          <a:gradFill rotWithShape="1">
            <a:gsLst>
              <a:gs pos="0">
                <a:srgbClr val="E2E2E2"/>
              </a:gs>
              <a:gs pos="100000">
                <a:srgbClr val="E2E2E2">
                  <a:gamma/>
                  <a:shade val="86275"/>
                  <a:invGamma/>
                </a:srgbClr>
              </a:gs>
            </a:gsLst>
            <a:lin ang="5400000" scaled="1"/>
          </a:gra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8" name="Freeform 11"/>
          <p:cNvSpPr>
            <a:spLocks/>
          </p:cNvSpPr>
          <p:nvPr/>
        </p:nvSpPr>
        <p:spPr bwMode="gray">
          <a:xfrm rot="7200000">
            <a:off x="2733675" y="2678437"/>
            <a:ext cx="2217737" cy="931862"/>
          </a:xfrm>
          <a:custGeom>
            <a:avLst/>
            <a:gdLst/>
            <a:ahLst/>
            <a:cxnLst>
              <a:cxn ang="0">
                <a:pos x="876" y="80"/>
              </a:cxn>
              <a:cxn ang="0">
                <a:pos x="876" y="76"/>
              </a:cxn>
              <a:cxn ang="0">
                <a:pos x="888" y="62"/>
              </a:cxn>
              <a:cxn ang="0">
                <a:pos x="904" y="49"/>
              </a:cxn>
              <a:cxn ang="0">
                <a:pos x="893" y="8"/>
              </a:cxn>
              <a:cxn ang="0">
                <a:pos x="852" y="19"/>
              </a:cxn>
              <a:cxn ang="0">
                <a:pos x="849" y="39"/>
              </a:cxn>
              <a:cxn ang="0">
                <a:pos x="849" y="39"/>
              </a:cxn>
              <a:cxn ang="0">
                <a:pos x="842" y="57"/>
              </a:cxn>
              <a:cxn ang="0">
                <a:pos x="839" y="58"/>
              </a:cxn>
              <a:cxn ang="0">
                <a:pos x="760" y="13"/>
              </a:cxn>
              <a:cxn ang="0">
                <a:pos x="476" y="177"/>
              </a:cxn>
              <a:cxn ang="0">
                <a:pos x="192" y="13"/>
              </a:cxn>
              <a:cxn ang="0">
                <a:pos x="112" y="60"/>
              </a:cxn>
              <a:cxn ang="0">
                <a:pos x="124" y="72"/>
              </a:cxn>
              <a:cxn ang="0">
                <a:pos x="124" y="72"/>
              </a:cxn>
              <a:cxn ang="0">
                <a:pos x="140" y="85"/>
              </a:cxn>
              <a:cxn ang="0">
                <a:pos x="128" y="126"/>
              </a:cxn>
              <a:cxn ang="0">
                <a:pos x="87" y="116"/>
              </a:cxn>
              <a:cxn ang="0">
                <a:pos x="84" y="95"/>
              </a:cxn>
              <a:cxn ang="0">
                <a:pos x="79" y="79"/>
              </a:cxn>
              <a:cxn ang="0">
                <a:pos x="0" y="124"/>
              </a:cxn>
              <a:cxn ang="0">
                <a:pos x="476" y="400"/>
              </a:cxn>
              <a:cxn ang="0">
                <a:pos x="953" y="125"/>
              </a:cxn>
              <a:cxn ang="0">
                <a:pos x="876" y="80"/>
              </a:cxn>
            </a:cxnLst>
            <a:rect l="0" t="0" r="r" b="b"/>
            <a:pathLst>
              <a:path w="953" h="400">
                <a:moveTo>
                  <a:pt x="876" y="80"/>
                </a:moveTo>
                <a:cubicBezTo>
                  <a:pt x="876" y="79"/>
                  <a:pt x="876" y="77"/>
                  <a:pt x="876" y="76"/>
                </a:cubicBezTo>
                <a:cubicBezTo>
                  <a:pt x="877" y="69"/>
                  <a:pt x="882" y="63"/>
                  <a:pt x="888" y="62"/>
                </a:cubicBezTo>
                <a:cubicBezTo>
                  <a:pt x="895" y="60"/>
                  <a:pt x="900" y="55"/>
                  <a:pt x="904" y="49"/>
                </a:cubicBezTo>
                <a:cubicBezTo>
                  <a:pt x="912" y="35"/>
                  <a:pt x="907" y="16"/>
                  <a:pt x="893" y="8"/>
                </a:cubicBezTo>
                <a:cubicBezTo>
                  <a:pt x="878" y="0"/>
                  <a:pt x="860" y="4"/>
                  <a:pt x="852" y="19"/>
                </a:cubicBezTo>
                <a:cubicBezTo>
                  <a:pt x="848" y="25"/>
                  <a:pt x="847" y="32"/>
                  <a:pt x="849" y="39"/>
                </a:cubicBezTo>
                <a:cubicBezTo>
                  <a:pt x="849" y="39"/>
                  <a:pt x="849" y="39"/>
                  <a:pt x="849" y="39"/>
                </a:cubicBezTo>
                <a:cubicBezTo>
                  <a:pt x="851" y="45"/>
                  <a:pt x="848" y="52"/>
                  <a:pt x="842" y="57"/>
                </a:cubicBezTo>
                <a:cubicBezTo>
                  <a:pt x="841" y="57"/>
                  <a:pt x="840" y="58"/>
                  <a:pt x="839" y="58"/>
                </a:cubicBezTo>
                <a:cubicBezTo>
                  <a:pt x="760" y="13"/>
                  <a:pt x="760" y="13"/>
                  <a:pt x="760" y="13"/>
                </a:cubicBezTo>
                <a:cubicBezTo>
                  <a:pt x="704" y="111"/>
                  <a:pt x="598" y="177"/>
                  <a:pt x="476" y="177"/>
                </a:cubicBezTo>
                <a:cubicBezTo>
                  <a:pt x="355" y="177"/>
                  <a:pt x="249" y="111"/>
                  <a:pt x="192" y="13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13" y="66"/>
                  <a:pt x="118" y="71"/>
                  <a:pt x="124" y="72"/>
                </a:cubicBezTo>
                <a:cubicBezTo>
                  <a:pt x="124" y="72"/>
                  <a:pt x="124" y="72"/>
                  <a:pt x="124" y="72"/>
                </a:cubicBezTo>
                <a:cubicBezTo>
                  <a:pt x="130" y="75"/>
                  <a:pt x="136" y="79"/>
                  <a:pt x="140" y="85"/>
                </a:cubicBezTo>
                <a:cubicBezTo>
                  <a:pt x="148" y="100"/>
                  <a:pt x="143" y="118"/>
                  <a:pt x="128" y="126"/>
                </a:cubicBezTo>
                <a:cubicBezTo>
                  <a:pt x="114" y="135"/>
                  <a:pt x="96" y="130"/>
                  <a:pt x="87" y="116"/>
                </a:cubicBezTo>
                <a:cubicBezTo>
                  <a:pt x="84" y="109"/>
                  <a:pt x="83" y="102"/>
                  <a:pt x="84" y="95"/>
                </a:cubicBezTo>
                <a:cubicBezTo>
                  <a:pt x="86" y="90"/>
                  <a:pt x="84" y="83"/>
                  <a:pt x="79" y="79"/>
                </a:cubicBezTo>
                <a:cubicBezTo>
                  <a:pt x="0" y="124"/>
                  <a:pt x="0" y="124"/>
                  <a:pt x="0" y="124"/>
                </a:cubicBezTo>
                <a:cubicBezTo>
                  <a:pt x="95" y="289"/>
                  <a:pt x="273" y="400"/>
                  <a:pt x="476" y="400"/>
                </a:cubicBezTo>
                <a:cubicBezTo>
                  <a:pt x="680" y="400"/>
                  <a:pt x="858" y="289"/>
                  <a:pt x="953" y="125"/>
                </a:cubicBezTo>
                <a:lnTo>
                  <a:pt x="876" y="80"/>
                </a:lnTo>
                <a:close/>
              </a:path>
            </a:pathLst>
          </a:custGeom>
          <a:gradFill rotWithShape="1">
            <a:gsLst>
              <a:gs pos="0">
                <a:srgbClr val="E2E2E2"/>
              </a:gs>
              <a:gs pos="100000">
                <a:srgbClr val="E2E2E2">
                  <a:gamma/>
                  <a:shade val="86275"/>
                  <a:invGamma/>
                </a:srgbClr>
              </a:gs>
            </a:gsLst>
            <a:lin ang="5400000" scaled="1"/>
          </a:gra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9" name="Oval 12"/>
          <p:cNvSpPr>
            <a:spLocks noChangeArrowheads="1"/>
          </p:cNvSpPr>
          <p:nvPr/>
        </p:nvSpPr>
        <p:spPr bwMode="gray">
          <a:xfrm>
            <a:off x="3870325" y="2875286"/>
            <a:ext cx="1360488" cy="1355725"/>
          </a:xfrm>
          <a:prstGeom prst="ellipse">
            <a:avLst/>
          </a:prstGeom>
          <a:gradFill rotWithShape="1">
            <a:gsLst>
              <a:gs pos="0">
                <a:srgbClr val="E2E2E2"/>
              </a:gs>
              <a:gs pos="100000">
                <a:srgbClr val="E2E2E2">
                  <a:gamma/>
                  <a:shade val="86275"/>
                  <a:invGamma/>
                </a:srgbClr>
              </a:gs>
            </a:gsLst>
            <a:lin ang="5400000" scaled="1"/>
          </a:gradFill>
          <a:ln w="1905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 sz="3800" noProof="1"/>
          </a:p>
        </p:txBody>
      </p:sp>
      <p:sp>
        <p:nvSpPr>
          <p:cNvPr id="130" name="Text Box 20"/>
          <p:cNvSpPr txBox="1">
            <a:spLocks noChangeArrowheads="1"/>
          </p:cNvSpPr>
          <p:nvPr/>
        </p:nvSpPr>
        <p:spPr bwMode="auto">
          <a:xfrm>
            <a:off x="3857620" y="3143248"/>
            <a:ext cx="1422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de-DE" sz="2200" noProof="1" smtClean="0"/>
              <a:t>miteco</a:t>
            </a:r>
          </a:p>
          <a:p>
            <a:pPr algn="ctr" eaLnBrk="0" hangingPunct="0"/>
            <a:r>
              <a:rPr lang="de-DE" sz="2200" noProof="1" smtClean="0"/>
              <a:t>gr</a:t>
            </a:r>
            <a:r>
              <a:rPr lang="x-none" sz="2200" noProof="1" smtClean="0"/>
              <a:t>u</a:t>
            </a:r>
            <a:r>
              <a:rPr lang="de-DE" sz="2200" noProof="1" smtClean="0"/>
              <a:t>p</a:t>
            </a:r>
            <a:r>
              <a:rPr lang="x-none" sz="2200" noProof="1" smtClean="0"/>
              <a:t>a</a:t>
            </a:r>
            <a:endParaRPr lang="de-DE" sz="2200" noProof="1"/>
          </a:p>
        </p:txBody>
      </p:sp>
      <p:sp>
        <p:nvSpPr>
          <p:cNvPr id="131" name="Line 40"/>
          <p:cNvSpPr>
            <a:spLocks noChangeShapeType="1"/>
          </p:cNvSpPr>
          <p:nvPr/>
        </p:nvSpPr>
        <p:spPr bwMode="auto">
          <a:xfrm flipH="1">
            <a:off x="357188" y="2132013"/>
            <a:ext cx="2874962" cy="0"/>
          </a:xfrm>
          <a:prstGeom prst="line">
            <a:avLst/>
          </a:prstGeom>
          <a:noFill/>
          <a:ln w="28575">
            <a:solidFill>
              <a:srgbClr val="4D4D4D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" name="Line 41"/>
          <p:cNvSpPr>
            <a:spLocks noChangeShapeType="1"/>
          </p:cNvSpPr>
          <p:nvPr/>
        </p:nvSpPr>
        <p:spPr bwMode="auto">
          <a:xfrm flipH="1">
            <a:off x="5915025" y="2203774"/>
            <a:ext cx="2889250" cy="0"/>
          </a:xfrm>
          <a:prstGeom prst="line">
            <a:avLst/>
          </a:prstGeom>
          <a:noFill/>
          <a:ln w="28575">
            <a:solidFill>
              <a:srgbClr val="4D4D4D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" name="Text Box 45"/>
          <p:cNvSpPr txBox="1">
            <a:spLocks noChangeArrowheads="1"/>
          </p:cNvSpPr>
          <p:nvPr/>
        </p:nvSpPr>
        <p:spPr bwMode="auto">
          <a:xfrm>
            <a:off x="298450" y="2619375"/>
            <a:ext cx="2228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de-DE" noProof="1" smtClean="0">
                <a:solidFill>
                  <a:srgbClr val="333333"/>
                </a:solidFill>
                <a:latin typeface="+mn-lt"/>
              </a:rPr>
              <a:t>Be</a:t>
            </a:r>
            <a:r>
              <a:rPr lang="x-none" noProof="1" smtClean="0">
                <a:solidFill>
                  <a:srgbClr val="333333"/>
                </a:solidFill>
                <a:latin typeface="+mn-lt"/>
              </a:rPr>
              <a:t>ograd</a:t>
            </a:r>
            <a:r>
              <a:rPr lang="de-DE" noProof="1" smtClean="0">
                <a:solidFill>
                  <a:srgbClr val="333333"/>
                </a:solidFill>
                <a:latin typeface="+mn-lt"/>
              </a:rPr>
              <a:t>, Srb</a:t>
            </a:r>
            <a:r>
              <a:rPr lang="x-none" noProof="1" smtClean="0">
                <a:solidFill>
                  <a:srgbClr val="333333"/>
                </a:solidFill>
                <a:latin typeface="+mn-lt"/>
              </a:rPr>
              <a:t>ij</a:t>
            </a:r>
            <a:r>
              <a:rPr lang="de-DE" noProof="1" smtClean="0">
                <a:solidFill>
                  <a:srgbClr val="333333"/>
                </a:solidFill>
                <a:latin typeface="+mn-lt"/>
              </a:rPr>
              <a:t>a</a:t>
            </a:r>
            <a:endParaRPr lang="de-DE" noProof="1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6000760" y="4826324"/>
            <a:ext cx="28289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r" defTabSz="801688">
              <a:spcBef>
                <a:spcPct val="20000"/>
              </a:spcBef>
            </a:pPr>
            <a:r>
              <a:rPr lang="de-DE" sz="2000" b="1" noProof="1" smtClean="0">
                <a:solidFill>
                  <a:srgbClr val="292929"/>
                </a:solidFill>
                <a:latin typeface="+mn-lt"/>
              </a:rPr>
              <a:t>MITECO SKOPJE DOOEL</a:t>
            </a:r>
            <a:endParaRPr lang="de-DE" sz="2000" b="1" noProof="1">
              <a:solidFill>
                <a:srgbClr val="292929"/>
              </a:solidFill>
              <a:latin typeface="+mn-lt"/>
            </a:endParaRPr>
          </a:p>
        </p:txBody>
      </p:sp>
      <p:sp>
        <p:nvSpPr>
          <p:cNvPr id="135" name="Text Box 8"/>
          <p:cNvSpPr txBox="1">
            <a:spLocks noChangeArrowheads="1"/>
          </p:cNvSpPr>
          <p:nvPr/>
        </p:nvSpPr>
        <p:spPr bwMode="auto">
          <a:xfrm>
            <a:off x="6143636" y="5214950"/>
            <a:ext cx="27193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de-DE" dirty="0" smtClean="0">
                <a:solidFill>
                  <a:srgbClr val="333333"/>
                </a:solidFill>
                <a:latin typeface="+mn-lt"/>
              </a:rPr>
              <a:t>Skopje, Macedonia</a:t>
            </a:r>
            <a:endParaRPr lang="de-DE" noProof="1">
              <a:solidFill>
                <a:srgbClr val="333333"/>
              </a:solidFill>
              <a:latin typeface="+mn-lt"/>
            </a:endParaRPr>
          </a:p>
        </p:txBody>
      </p:sp>
      <p:sp>
        <p:nvSpPr>
          <p:cNvPr id="136" name="Line 41"/>
          <p:cNvSpPr>
            <a:spLocks noChangeShapeType="1"/>
          </p:cNvSpPr>
          <p:nvPr/>
        </p:nvSpPr>
        <p:spPr bwMode="auto">
          <a:xfrm flipH="1">
            <a:off x="6110288" y="4713611"/>
            <a:ext cx="2693987" cy="0"/>
          </a:xfrm>
          <a:prstGeom prst="line">
            <a:avLst/>
          </a:prstGeom>
          <a:noFill/>
          <a:ln w="28575">
            <a:solidFill>
              <a:srgbClr val="4D4D4D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Box 45"/>
          <p:cNvSpPr txBox="1">
            <a:spLocks noChangeArrowheads="1"/>
          </p:cNvSpPr>
          <p:nvPr/>
        </p:nvSpPr>
        <p:spPr bwMode="auto">
          <a:xfrm>
            <a:off x="428596" y="1714488"/>
            <a:ext cx="22288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x-none" noProof="1" smtClean="0">
                <a:solidFill>
                  <a:srgbClr val="333333"/>
                </a:solidFill>
                <a:latin typeface="+mn-lt"/>
              </a:rPr>
              <a:t>Osnovan</a:t>
            </a:r>
            <a:r>
              <a:rPr lang="de-DE" noProof="1" smtClean="0">
                <a:solidFill>
                  <a:srgbClr val="333333"/>
                </a:solidFill>
                <a:latin typeface="+mn-lt"/>
              </a:rPr>
              <a:t> 2004</a:t>
            </a:r>
            <a:r>
              <a:rPr lang="x-none" noProof="1" smtClean="0">
                <a:solidFill>
                  <a:srgbClr val="333333"/>
                </a:solidFill>
                <a:latin typeface="+mn-lt"/>
              </a:rPr>
              <a:t>. godine</a:t>
            </a:r>
            <a:endParaRPr lang="de-DE" noProof="1">
              <a:solidFill>
                <a:srgbClr val="333333"/>
              </a:solidFill>
              <a:latin typeface="+mn-lt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5857884" y="1571612"/>
            <a:ext cx="314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x-none" noProof="1" smtClean="0">
                <a:solidFill>
                  <a:srgbClr val="333333"/>
                </a:solidFill>
                <a:latin typeface="+mn-lt"/>
              </a:rPr>
              <a:t>Kupljen u procesu privatizacije</a:t>
            </a:r>
            <a:r>
              <a:rPr lang="de-DE" noProof="1" smtClean="0">
                <a:solidFill>
                  <a:srgbClr val="333333"/>
                </a:solidFill>
                <a:latin typeface="+mn-lt"/>
              </a:rPr>
              <a:t> 2007</a:t>
            </a:r>
            <a:r>
              <a:rPr lang="x-none" noProof="1" smtClean="0">
                <a:solidFill>
                  <a:srgbClr val="333333"/>
                </a:solidFill>
                <a:latin typeface="+mn-lt"/>
              </a:rPr>
              <a:t>. godine</a:t>
            </a:r>
            <a:endParaRPr lang="de-DE" noProof="1">
              <a:solidFill>
                <a:srgbClr val="333333"/>
              </a:solidFill>
              <a:latin typeface="+mn-lt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143636" y="4286256"/>
            <a:ext cx="27193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x-none" noProof="1" smtClean="0">
                <a:solidFill>
                  <a:srgbClr val="333333"/>
                </a:solidFill>
                <a:latin typeface="+mn-lt"/>
              </a:rPr>
              <a:t>Osnovan </a:t>
            </a:r>
            <a:r>
              <a:rPr lang="de-DE" noProof="1" smtClean="0">
                <a:solidFill>
                  <a:srgbClr val="333333"/>
                </a:solidFill>
                <a:latin typeface="+mn-lt"/>
              </a:rPr>
              <a:t>2008</a:t>
            </a:r>
            <a:r>
              <a:rPr lang="x-none" noProof="1" smtClean="0">
                <a:solidFill>
                  <a:srgbClr val="333333"/>
                </a:solidFill>
                <a:latin typeface="+mn-lt"/>
              </a:rPr>
              <a:t>. godine</a:t>
            </a:r>
            <a:endParaRPr lang="de-DE" noProof="1">
              <a:solidFill>
                <a:srgbClr val="333333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1" grpId="0" animBg="1"/>
      <p:bldP spid="132" grpId="0" animBg="1"/>
      <p:bldP spid="134" grpId="0"/>
      <p:bldP spid="135" grpId="0"/>
      <p:bldP spid="136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miteco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 dirty="0">
                <a:latin typeface="Calibri" pitchFamily="34" charset="0"/>
              </a:rPr>
              <a:t>www.miteco</a:t>
            </a:r>
            <a:r>
              <a:rPr lang="en-US" dirty="0">
                <a:latin typeface="Calibri" pitchFamily="34" charset="0"/>
              </a:rPr>
              <a:t>system</a:t>
            </a:r>
            <a:r>
              <a:rPr lang="sr-Latn-CS" dirty="0">
                <a:latin typeface="Calibri" pitchFamily="34" charset="0"/>
              </a:rPr>
              <a:t>.c</a:t>
            </a:r>
            <a:r>
              <a:rPr lang="en-US" dirty="0" err="1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2844" y="71414"/>
            <a:ext cx="7715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latin typeface="+mn-lt"/>
              </a:rPr>
              <a:t>MITECO  </a:t>
            </a:r>
            <a:r>
              <a:rPr lang="x-none" sz="2400" b="1" u="sng" dirty="0" smtClean="0">
                <a:latin typeface="+mn-lt"/>
              </a:rPr>
              <a:t>KORPORATIVNA STRUKTURA</a:t>
            </a:r>
            <a:r>
              <a:rPr lang="en-US" sz="2400" b="1" u="sng" dirty="0" smtClean="0">
                <a:latin typeface="+mn-lt"/>
              </a:rPr>
              <a:t> </a:t>
            </a:r>
            <a:endParaRPr lang="en-US" sz="2400" b="1" u="sng" dirty="0">
              <a:latin typeface="+mn-lt"/>
            </a:endParaRPr>
          </a:p>
        </p:txBody>
      </p:sp>
      <p:sp>
        <p:nvSpPr>
          <p:cNvPr id="191" name="Freeform 33"/>
          <p:cNvSpPr>
            <a:spLocks noEditPoints="1"/>
          </p:cNvSpPr>
          <p:nvPr/>
        </p:nvSpPr>
        <p:spPr bwMode="gray">
          <a:xfrm>
            <a:off x="8029787" y="4094770"/>
            <a:ext cx="130987" cy="5081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7"/>
              </a:cxn>
              <a:cxn ang="0">
                <a:pos x="112" y="18"/>
              </a:cxn>
              <a:cxn ang="0">
                <a:pos x="112" y="11"/>
              </a:cxn>
              <a:cxn ang="0">
                <a:pos x="0" y="0"/>
              </a:cxn>
              <a:cxn ang="0">
                <a:pos x="4" y="33"/>
              </a:cxn>
              <a:cxn ang="0">
                <a:pos x="108" y="43"/>
              </a:cxn>
              <a:cxn ang="0">
                <a:pos x="109" y="37"/>
              </a:cxn>
              <a:cxn ang="0">
                <a:pos x="4" y="26"/>
              </a:cxn>
              <a:cxn ang="0">
                <a:pos x="4" y="33"/>
              </a:cxn>
              <a:cxn ang="0">
                <a:pos x="14" y="57"/>
              </a:cxn>
              <a:cxn ang="0">
                <a:pos x="93" y="65"/>
              </a:cxn>
              <a:cxn ang="0">
                <a:pos x="98" y="59"/>
              </a:cxn>
              <a:cxn ang="0">
                <a:pos x="9" y="50"/>
              </a:cxn>
              <a:cxn ang="0">
                <a:pos x="14" y="57"/>
              </a:cxn>
            </a:cxnLst>
            <a:rect l="0" t="0" r="r" b="b"/>
            <a:pathLst>
              <a:path w="112" h="65">
                <a:moveTo>
                  <a:pt x="0" y="0"/>
                </a:moveTo>
                <a:cubicBezTo>
                  <a:pt x="0" y="2"/>
                  <a:pt x="1" y="5"/>
                  <a:pt x="1" y="7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12" y="16"/>
                  <a:pt x="112" y="13"/>
                  <a:pt x="112" y="11"/>
                </a:cubicBezTo>
                <a:lnTo>
                  <a:pt x="0" y="0"/>
                </a:lnTo>
                <a:close/>
                <a:moveTo>
                  <a:pt x="4" y="33"/>
                </a:moveTo>
                <a:cubicBezTo>
                  <a:pt x="108" y="43"/>
                  <a:pt x="108" y="43"/>
                  <a:pt x="108" y="43"/>
                </a:cubicBezTo>
                <a:cubicBezTo>
                  <a:pt x="108" y="42"/>
                  <a:pt x="108" y="39"/>
                  <a:pt x="109" y="3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9"/>
                  <a:pt x="4" y="31"/>
                  <a:pt x="4" y="33"/>
                </a:cubicBezTo>
                <a:close/>
                <a:moveTo>
                  <a:pt x="14" y="57"/>
                </a:moveTo>
                <a:cubicBezTo>
                  <a:pt x="93" y="65"/>
                  <a:pt x="93" y="65"/>
                  <a:pt x="93" y="65"/>
                </a:cubicBezTo>
                <a:cubicBezTo>
                  <a:pt x="95" y="63"/>
                  <a:pt x="97" y="61"/>
                  <a:pt x="98" y="59"/>
                </a:cubicBezTo>
                <a:cubicBezTo>
                  <a:pt x="9" y="50"/>
                  <a:pt x="9" y="50"/>
                  <a:pt x="9" y="50"/>
                </a:cubicBezTo>
                <a:cubicBezTo>
                  <a:pt x="11" y="52"/>
                  <a:pt x="12" y="54"/>
                  <a:pt x="14" y="57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" name="Freeform 2"/>
          <p:cNvSpPr>
            <a:spLocks/>
          </p:cNvSpPr>
          <p:nvPr/>
        </p:nvSpPr>
        <p:spPr bwMode="auto">
          <a:xfrm>
            <a:off x="327011" y="1990715"/>
            <a:ext cx="2244725" cy="3825875"/>
          </a:xfrm>
          <a:custGeom>
            <a:avLst/>
            <a:gdLst/>
            <a:ahLst/>
            <a:cxnLst>
              <a:cxn ang="0">
                <a:pos x="0" y="706"/>
              </a:cxn>
              <a:cxn ang="0">
                <a:pos x="409" y="0"/>
              </a:cxn>
              <a:cxn ang="0">
                <a:pos x="1414" y="2"/>
              </a:cxn>
              <a:cxn ang="0">
                <a:pos x="1411" y="2410"/>
              </a:cxn>
              <a:cxn ang="0">
                <a:pos x="0" y="706"/>
              </a:cxn>
            </a:cxnLst>
            <a:rect l="0" t="0" r="r" b="b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2571736" y="200024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/>
            <a:r>
              <a:rPr lang="x-none" sz="2200" b="1" noProof="1" smtClean="0">
                <a:solidFill>
                  <a:schemeClr val="bg1"/>
                </a:solidFill>
                <a:latin typeface="+mn-lt"/>
              </a:rPr>
              <a:t>UKRATKO O</a:t>
            </a:r>
            <a:r>
              <a:rPr lang="de-DE" sz="2200" b="1" noProof="1" smtClean="0">
                <a:solidFill>
                  <a:schemeClr val="bg1"/>
                </a:solidFill>
                <a:latin typeface="+mn-lt"/>
              </a:rPr>
              <a:t>  MITECO  SYSTEM  DOO</a:t>
            </a:r>
            <a:endParaRPr lang="de-DE" sz="2200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gray">
          <a:xfrm>
            <a:off x="2571736" y="236060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</a:pPr>
            <a:endParaRPr lang="de-DE" sz="500" dirty="0" smtClean="0">
              <a:latin typeface="+mn-lt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Blip>
                <a:blip r:embed="rId3"/>
              </a:buBlip>
            </a:pPr>
            <a:r>
              <a:rPr lang="x-none" dirty="0" smtClean="0">
                <a:latin typeface="+mn-lt"/>
              </a:rPr>
              <a:t>Oblasti poslovanja</a:t>
            </a:r>
            <a:r>
              <a:rPr lang="de-DE" dirty="0" smtClean="0">
                <a:latin typeface="+mn-lt"/>
              </a:rPr>
              <a:t>:</a:t>
            </a:r>
          </a:p>
          <a:p>
            <a:pPr marL="647700" lvl="1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§"/>
            </a:pPr>
            <a:r>
              <a:rPr lang="de-DE" dirty="0" smtClean="0">
                <a:latin typeface="+mn-lt"/>
              </a:rPr>
              <a:t>Proj</a:t>
            </a:r>
            <a:r>
              <a:rPr lang="x-none" dirty="0" smtClean="0">
                <a:latin typeface="+mn-lt"/>
              </a:rPr>
              <a:t>ektni</a:t>
            </a:r>
            <a:r>
              <a:rPr lang="de-DE" dirty="0" smtClean="0">
                <a:latin typeface="+mn-lt"/>
              </a:rPr>
              <a:t> </a:t>
            </a:r>
            <a:r>
              <a:rPr lang="x-none" smtClean="0">
                <a:latin typeface="+mn-lt"/>
              </a:rPr>
              <a:t>i</a:t>
            </a:r>
            <a:r>
              <a:rPr lang="de-AT" dirty="0" smtClean="0">
                <a:latin typeface="+mn-lt"/>
              </a:rPr>
              <a:t> </a:t>
            </a:r>
            <a:r>
              <a:rPr lang="sr-Latn-CS" dirty="0" smtClean="0">
                <a:latin typeface="+mn-lt"/>
              </a:rPr>
              <a:t>f</a:t>
            </a:r>
            <a:r>
              <a:rPr lang="de-AT" dirty="0" smtClean="0">
                <a:latin typeface="+mn-lt"/>
              </a:rPr>
              <a:t>in</a:t>
            </a:r>
            <a:r>
              <a:rPr lang="x-none" smtClean="0">
                <a:latin typeface="+mn-lt"/>
              </a:rPr>
              <a:t>ansijski</a:t>
            </a:r>
            <a:r>
              <a:rPr lang="de-AT" dirty="0" smtClean="0">
                <a:latin typeface="+mn-lt"/>
              </a:rPr>
              <a:t> </a:t>
            </a:r>
            <a:r>
              <a:rPr lang="sr-Latn-CS" dirty="0" smtClean="0">
                <a:latin typeface="+mn-lt"/>
              </a:rPr>
              <a:t>m</a:t>
            </a:r>
            <a:r>
              <a:rPr lang="x-none" smtClean="0">
                <a:latin typeface="+mn-lt"/>
              </a:rPr>
              <a:t>enadžment</a:t>
            </a:r>
            <a:endParaRPr lang="de-AT" dirty="0" smtClean="0">
              <a:latin typeface="+mn-lt"/>
            </a:endParaRPr>
          </a:p>
          <a:p>
            <a:pPr marL="647700" lvl="1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§"/>
            </a:pPr>
            <a:r>
              <a:rPr lang="x-none" dirty="0" smtClean="0">
                <a:latin typeface="+mn-lt"/>
              </a:rPr>
              <a:t>Konsalting u oblasti zaštite životne sredine</a:t>
            </a:r>
            <a:endParaRPr lang="en-US" dirty="0" smtClean="0">
              <a:latin typeface="+mn-lt"/>
            </a:endParaRPr>
          </a:p>
          <a:p>
            <a:pPr marL="647700" lvl="1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§"/>
            </a:pPr>
            <a:r>
              <a:rPr lang="x-none" dirty="0" smtClean="0">
                <a:latin typeface="+mn-lt"/>
              </a:rPr>
              <a:t>Spoljnotrgovinski poslovi</a:t>
            </a:r>
            <a:endParaRPr lang="en-US" dirty="0" smtClean="0">
              <a:latin typeface="+mn-lt"/>
            </a:endParaRPr>
          </a:p>
          <a:p>
            <a:pPr marL="647700" lvl="1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</a:pPr>
            <a:endParaRPr lang="de-DE" sz="500" dirty="0" smtClean="0">
              <a:latin typeface="+mn-lt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Blip>
                <a:blip r:embed="rId3"/>
              </a:buBlip>
            </a:pPr>
            <a:r>
              <a:rPr lang="x-none" dirty="0" smtClean="0">
                <a:latin typeface="+mn-lt"/>
              </a:rPr>
              <a:t> Ljudski resursi</a:t>
            </a:r>
            <a:r>
              <a:rPr lang="de-DE" dirty="0" smtClean="0">
                <a:latin typeface="+mn-lt"/>
              </a:rPr>
              <a:t>: </a:t>
            </a:r>
          </a:p>
          <a:p>
            <a:pPr marL="647700" lvl="1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§"/>
            </a:pPr>
            <a:r>
              <a:rPr lang="de-DE" dirty="0" smtClean="0">
                <a:latin typeface="+mn-lt"/>
              </a:rPr>
              <a:t>M</a:t>
            </a:r>
            <a:r>
              <a:rPr lang="x-none" dirty="0" smtClean="0">
                <a:latin typeface="+mn-lt"/>
              </a:rPr>
              <a:t>enadžment</a:t>
            </a:r>
            <a:r>
              <a:rPr lang="de-DE" dirty="0" smtClean="0">
                <a:latin typeface="+mn-lt"/>
              </a:rPr>
              <a:t>: </a:t>
            </a:r>
            <a:r>
              <a:rPr lang="sr-Latn-CS" dirty="0" smtClean="0">
                <a:latin typeface="+mn-lt"/>
              </a:rPr>
              <a:t>1</a:t>
            </a:r>
            <a:endParaRPr lang="de-DE" dirty="0" smtClean="0">
              <a:latin typeface="+mn-lt"/>
            </a:endParaRPr>
          </a:p>
          <a:p>
            <a:pPr marL="647700" lvl="1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§"/>
            </a:pPr>
            <a:r>
              <a:rPr lang="de-DE" dirty="0" smtClean="0">
                <a:latin typeface="+mn-lt"/>
              </a:rPr>
              <a:t>Adm</a:t>
            </a:r>
            <a:r>
              <a:rPr lang="en-US" dirty="0" err="1" smtClean="0">
                <a:latin typeface="+mn-lt"/>
              </a:rPr>
              <a:t>inis</a:t>
            </a:r>
            <a:r>
              <a:rPr lang="x-none" dirty="0" smtClean="0">
                <a:latin typeface="+mn-lt"/>
              </a:rPr>
              <a:t>tracija</a:t>
            </a:r>
            <a:r>
              <a:rPr lang="de-DE" dirty="0" smtClean="0">
                <a:latin typeface="+mn-lt"/>
              </a:rPr>
              <a:t>: </a:t>
            </a:r>
            <a:r>
              <a:rPr lang="sr-Latn-CS" dirty="0" smtClean="0">
                <a:latin typeface="+mn-lt"/>
              </a:rPr>
              <a:t>2</a:t>
            </a:r>
            <a:endParaRPr lang="de-DE" dirty="0" smtClean="0">
              <a:latin typeface="+mn-lt"/>
            </a:endParaRPr>
          </a:p>
          <a:p>
            <a:pPr marL="647700" lvl="1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§"/>
            </a:pPr>
            <a:r>
              <a:rPr lang="x-none" dirty="0" smtClean="0">
                <a:latin typeface="+mn-lt"/>
              </a:rPr>
              <a:t>Stručni saradnici</a:t>
            </a:r>
            <a:endParaRPr lang="en-US" dirty="0" smtClean="0">
              <a:latin typeface="+mn-lt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</a:pPr>
            <a:endParaRPr lang="de-DE" sz="500" dirty="0" smtClean="0">
              <a:latin typeface="+mn-lt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Blip>
                <a:blip r:embed="rId3"/>
              </a:buBlip>
            </a:pPr>
            <a:endParaRPr lang="en-US" baseline="30000" dirty="0" smtClean="0">
              <a:latin typeface="+mn-lt"/>
              <a:ea typeface="Calibri"/>
              <a:cs typeface="Arial" pitchFamily="34" charset="0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</a:pPr>
            <a:endParaRPr lang="en-US" dirty="0">
              <a:latin typeface="+mn-lt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</a:pPr>
            <a:endParaRPr lang="de-DE" dirty="0">
              <a:latin typeface="+mn-lt"/>
            </a:endParaRPr>
          </a:p>
          <a:p>
            <a:pPr marL="190500" indent="-190500"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buFont typeface="Wingdings" pitchFamily="2" charset="2"/>
              <a:buChar char="§"/>
            </a:pPr>
            <a:endParaRPr lang="de-DE" dirty="0">
              <a:latin typeface="+mn-lt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38111" y="2000240"/>
            <a:ext cx="1482725" cy="1482725"/>
            <a:chOff x="1166" y="1342"/>
            <a:chExt cx="934" cy="934"/>
          </a:xfrm>
        </p:grpSpPr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1164" y="1340"/>
              <a:ext cx="934" cy="934"/>
              <a:chOff x="1710" y="1035"/>
              <a:chExt cx="2316" cy="2316"/>
            </a:xfrm>
          </p:grpSpPr>
          <p:grpSp>
            <p:nvGrpSpPr>
              <p:cNvPr id="7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3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/>
                  <a:ahLst/>
                  <a:cxnLst>
                    <a:cxn ang="0">
                      <a:pos x="688" y="9"/>
                    </a:cxn>
                    <a:cxn ang="0">
                      <a:pos x="602" y="59"/>
                    </a:cxn>
                    <a:cxn ang="0">
                      <a:pos x="598" y="57"/>
                    </a:cxn>
                    <a:cxn ang="0">
                      <a:pos x="592" y="40"/>
                    </a:cxn>
                    <a:cxn ang="0">
                      <a:pos x="589" y="19"/>
                    </a:cxn>
                    <a:cxn ang="0">
                      <a:pos x="548" y="8"/>
                    </a:cxn>
                    <a:cxn ang="0">
                      <a:pos x="537" y="49"/>
                    </a:cxn>
                    <a:cxn ang="0">
                      <a:pos x="553" y="62"/>
                    </a:cxn>
                    <a:cxn ang="0">
                      <a:pos x="553" y="62"/>
                    </a:cxn>
                    <a:cxn ang="0">
                      <a:pos x="565" y="76"/>
                    </a:cxn>
                    <a:cxn ang="0">
                      <a:pos x="565" y="80"/>
                    </a:cxn>
                    <a:cxn ang="0">
                      <a:pos x="477" y="131"/>
                    </a:cxn>
                    <a:cxn ang="0">
                      <a:pos x="551" y="406"/>
                    </a:cxn>
                    <a:cxn ang="0">
                      <a:pos x="477" y="681"/>
                    </a:cxn>
                    <a:cxn ang="0">
                      <a:pos x="0" y="957"/>
                    </a:cxn>
                    <a:cxn ang="0">
                      <a:pos x="0" y="1047"/>
                    </a:cxn>
                    <a:cxn ang="0">
                      <a:pos x="0" y="1058"/>
                    </a:cxn>
                    <a:cxn ang="0">
                      <a:pos x="4" y="1060"/>
                    </a:cxn>
                    <a:cxn ang="0">
                      <a:pos x="22" y="1056"/>
                    </a:cxn>
                    <a:cxn ang="0">
                      <a:pos x="22" y="1056"/>
                    </a:cxn>
                    <a:cxn ang="0">
                      <a:pos x="42" y="1049"/>
                    </a:cxn>
                    <a:cxn ang="0">
                      <a:pos x="71" y="1079"/>
                    </a:cxn>
                    <a:cxn ang="0">
                      <a:pos x="42" y="1110"/>
                    </a:cxn>
                    <a:cxn ang="0">
                      <a:pos x="22" y="1102"/>
                    </a:cxn>
                    <a:cxn ang="0">
                      <a:pos x="4" y="1099"/>
                    </a:cxn>
                    <a:cxn ang="0">
                      <a:pos x="0" y="1101"/>
                    </a:cxn>
                    <a:cxn ang="0">
                      <a:pos x="0" y="1108"/>
                    </a:cxn>
                    <a:cxn ang="0">
                      <a:pos x="0" y="1200"/>
                    </a:cxn>
                    <a:cxn ang="0">
                      <a:pos x="688" y="803"/>
                    </a:cxn>
                    <a:cxn ang="0">
                      <a:pos x="794" y="406"/>
                    </a:cxn>
                    <a:cxn ang="0">
                      <a:pos x="688" y="9"/>
                    </a:cxn>
                  </a:cxnLst>
                  <a:rect l="0" t="0" r="r" b="b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/>
                  <a:ahLst/>
                  <a:cxnLst>
                    <a:cxn ang="0">
                      <a:pos x="835" y="1040"/>
                    </a:cxn>
                    <a:cxn ang="0">
                      <a:pos x="815" y="1047"/>
                    </a:cxn>
                    <a:cxn ang="0">
                      <a:pos x="815" y="1047"/>
                    </a:cxn>
                    <a:cxn ang="0">
                      <a:pos x="797" y="1051"/>
                    </a:cxn>
                    <a:cxn ang="0">
                      <a:pos x="793" y="1049"/>
                    </a:cxn>
                    <a:cxn ang="0">
                      <a:pos x="793" y="1038"/>
                    </a:cxn>
                    <a:cxn ang="0">
                      <a:pos x="793" y="948"/>
                    </a:cxn>
                    <a:cxn ang="0">
                      <a:pos x="317" y="672"/>
                    </a:cxn>
                    <a:cxn ang="0">
                      <a:pos x="243" y="397"/>
                    </a:cxn>
                    <a:cxn ang="0">
                      <a:pos x="317" y="122"/>
                    </a:cxn>
                    <a:cxn ang="0">
                      <a:pos x="231" y="73"/>
                    </a:cxn>
                    <a:cxn ang="0">
                      <a:pos x="228" y="75"/>
                    </a:cxn>
                    <a:cxn ang="0">
                      <a:pos x="221" y="92"/>
                    </a:cxn>
                    <a:cxn ang="0">
                      <a:pos x="221" y="92"/>
                    </a:cxn>
                    <a:cxn ang="0">
                      <a:pos x="218" y="113"/>
                    </a:cxn>
                    <a:cxn ang="0">
                      <a:pos x="177" y="123"/>
                    </a:cxn>
                    <a:cxn ang="0">
                      <a:pos x="166" y="82"/>
                    </a:cxn>
                    <a:cxn ang="0">
                      <a:pos x="182" y="69"/>
                    </a:cxn>
                    <a:cxn ang="0">
                      <a:pos x="194" y="55"/>
                    </a:cxn>
                    <a:cxn ang="0">
                      <a:pos x="194" y="51"/>
                    </a:cxn>
                    <a:cxn ang="0">
                      <a:pos x="106" y="0"/>
                    </a:cxn>
                    <a:cxn ang="0">
                      <a:pos x="0" y="397"/>
                    </a:cxn>
                    <a:cxn ang="0">
                      <a:pos x="106" y="794"/>
                    </a:cxn>
                    <a:cxn ang="0">
                      <a:pos x="793" y="1191"/>
                    </a:cxn>
                    <a:cxn ang="0">
                      <a:pos x="793" y="1099"/>
                    </a:cxn>
                    <a:cxn ang="0">
                      <a:pos x="793" y="1092"/>
                    </a:cxn>
                    <a:cxn ang="0">
                      <a:pos x="797" y="1090"/>
                    </a:cxn>
                    <a:cxn ang="0">
                      <a:pos x="815" y="1093"/>
                    </a:cxn>
                    <a:cxn ang="0">
                      <a:pos x="835" y="1101"/>
                    </a:cxn>
                    <a:cxn ang="0">
                      <a:pos x="864" y="1070"/>
                    </a:cxn>
                    <a:cxn ang="0">
                      <a:pos x="835" y="1040"/>
                    </a:cxn>
                  </a:cxnLst>
                  <a:rect l="0" t="0" r="r" b="b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softEdge rad="12700"/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/>
                  <a:ahLst/>
                  <a:cxnLst>
                    <a:cxn ang="0">
                      <a:pos x="1164" y="518"/>
                    </a:cxn>
                    <a:cxn ang="0">
                      <a:pos x="1252" y="467"/>
                    </a:cxn>
                    <a:cxn ang="0">
                      <a:pos x="1252" y="463"/>
                    </a:cxn>
                    <a:cxn ang="0">
                      <a:pos x="1240" y="449"/>
                    </a:cxn>
                    <a:cxn ang="0">
                      <a:pos x="1240" y="449"/>
                    </a:cxn>
                    <a:cxn ang="0">
                      <a:pos x="1224" y="436"/>
                    </a:cxn>
                    <a:cxn ang="0">
                      <a:pos x="1235" y="395"/>
                    </a:cxn>
                    <a:cxn ang="0">
                      <a:pos x="1276" y="406"/>
                    </a:cxn>
                    <a:cxn ang="0">
                      <a:pos x="1279" y="427"/>
                    </a:cxn>
                    <a:cxn ang="0">
                      <a:pos x="1285" y="444"/>
                    </a:cxn>
                    <a:cxn ang="0">
                      <a:pos x="1289" y="446"/>
                    </a:cxn>
                    <a:cxn ang="0">
                      <a:pos x="1375" y="396"/>
                    </a:cxn>
                    <a:cxn ang="0">
                      <a:pos x="687" y="0"/>
                    </a:cxn>
                    <a:cxn ang="0">
                      <a:pos x="0" y="396"/>
                    </a:cxn>
                    <a:cxn ang="0">
                      <a:pos x="88" y="447"/>
                    </a:cxn>
                    <a:cxn ang="0">
                      <a:pos x="88" y="451"/>
                    </a:cxn>
                    <a:cxn ang="0">
                      <a:pos x="76" y="465"/>
                    </a:cxn>
                    <a:cxn ang="0">
                      <a:pos x="60" y="478"/>
                    </a:cxn>
                    <a:cxn ang="0">
                      <a:pos x="71" y="519"/>
                    </a:cxn>
                    <a:cxn ang="0">
                      <a:pos x="112" y="509"/>
                    </a:cxn>
                    <a:cxn ang="0">
                      <a:pos x="115" y="488"/>
                    </a:cxn>
                    <a:cxn ang="0">
                      <a:pos x="115" y="488"/>
                    </a:cxn>
                    <a:cxn ang="0">
                      <a:pos x="122" y="471"/>
                    </a:cxn>
                    <a:cxn ang="0">
                      <a:pos x="125" y="469"/>
                    </a:cxn>
                    <a:cxn ang="0">
                      <a:pos x="211" y="518"/>
                    </a:cxn>
                    <a:cxn ang="0">
                      <a:pos x="687" y="243"/>
                    </a:cxn>
                    <a:cxn ang="0">
                      <a:pos x="1164" y="518"/>
                    </a:cxn>
                  </a:cxnLst>
                  <a:rect l="0" t="0" r="r" b="b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0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/>
                  <a:ahLst/>
                  <a:cxnLst>
                    <a:cxn ang="0">
                      <a:pos x="550" y="132"/>
                    </a:cxn>
                    <a:cxn ang="0">
                      <a:pos x="547" y="130"/>
                    </a:cxn>
                    <a:cxn ang="0">
                      <a:pos x="529" y="133"/>
                    </a:cxn>
                    <a:cxn ang="0">
                      <a:pos x="529" y="133"/>
                    </a:cxn>
                    <a:cxn ang="0">
                      <a:pos x="509" y="141"/>
                    </a:cxn>
                    <a:cxn ang="0">
                      <a:pos x="480" y="111"/>
                    </a:cxn>
                    <a:cxn ang="0">
                      <a:pos x="509" y="80"/>
                    </a:cxn>
                    <a:cxn ang="0">
                      <a:pos x="529" y="88"/>
                    </a:cxn>
                    <a:cxn ang="0">
                      <a:pos x="547" y="91"/>
                    </a:cxn>
                    <a:cxn ang="0">
                      <a:pos x="550" y="89"/>
                    </a:cxn>
                    <a:cxn ang="0">
                      <a:pos x="550" y="82"/>
                    </a:cxn>
                    <a:cxn ang="0">
                      <a:pos x="550" y="0"/>
                    </a:cxn>
                    <a:cxn ang="0">
                      <a:pos x="0" y="550"/>
                    </a:cxn>
                    <a:cxn ang="0">
                      <a:pos x="74" y="825"/>
                    </a:cxn>
                    <a:cxn ang="0">
                      <a:pos x="153" y="780"/>
                    </a:cxn>
                    <a:cxn ang="0">
                      <a:pos x="158" y="796"/>
                    </a:cxn>
                    <a:cxn ang="0">
                      <a:pos x="161" y="817"/>
                    </a:cxn>
                    <a:cxn ang="0">
                      <a:pos x="202" y="827"/>
                    </a:cxn>
                    <a:cxn ang="0">
                      <a:pos x="214" y="786"/>
                    </a:cxn>
                    <a:cxn ang="0">
                      <a:pos x="198" y="773"/>
                    </a:cxn>
                    <a:cxn ang="0">
                      <a:pos x="198" y="773"/>
                    </a:cxn>
                    <a:cxn ang="0">
                      <a:pos x="186" y="761"/>
                    </a:cxn>
                    <a:cxn ang="0">
                      <a:pos x="266" y="714"/>
                    </a:cxn>
                    <a:cxn ang="0">
                      <a:pos x="222" y="550"/>
                    </a:cxn>
                    <a:cxn ang="0">
                      <a:pos x="550" y="222"/>
                    </a:cxn>
                    <a:cxn ang="0">
                      <a:pos x="550" y="143"/>
                    </a:cxn>
                    <a:cxn ang="0">
                      <a:pos x="550" y="132"/>
                    </a:cxn>
                  </a:cxnLst>
                  <a:rect l="0" t="0" r="r" b="b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70" y="82"/>
                    </a:cxn>
                    <a:cxn ang="0">
                      <a:pos x="70" y="89"/>
                    </a:cxn>
                    <a:cxn ang="0">
                      <a:pos x="67" y="91"/>
                    </a:cxn>
                    <a:cxn ang="0">
                      <a:pos x="49" y="88"/>
                    </a:cxn>
                    <a:cxn ang="0">
                      <a:pos x="29" y="80"/>
                    </a:cxn>
                    <a:cxn ang="0">
                      <a:pos x="0" y="111"/>
                    </a:cxn>
                    <a:cxn ang="0">
                      <a:pos x="29" y="141"/>
                    </a:cxn>
                    <a:cxn ang="0">
                      <a:pos x="49" y="133"/>
                    </a:cxn>
                    <a:cxn ang="0">
                      <a:pos x="49" y="133"/>
                    </a:cxn>
                    <a:cxn ang="0">
                      <a:pos x="67" y="130"/>
                    </a:cxn>
                    <a:cxn ang="0">
                      <a:pos x="70" y="132"/>
                    </a:cxn>
                    <a:cxn ang="0">
                      <a:pos x="70" y="143"/>
                    </a:cxn>
                    <a:cxn ang="0">
                      <a:pos x="70" y="222"/>
                    </a:cxn>
                    <a:cxn ang="0">
                      <a:pos x="70" y="222"/>
                    </a:cxn>
                    <a:cxn ang="0">
                      <a:pos x="398" y="550"/>
                    </a:cxn>
                    <a:cxn ang="0">
                      <a:pos x="354" y="714"/>
                    </a:cxn>
                    <a:cxn ang="0">
                      <a:pos x="433" y="759"/>
                    </a:cxn>
                    <a:cxn ang="0">
                      <a:pos x="436" y="758"/>
                    </a:cxn>
                    <a:cxn ang="0">
                      <a:pos x="443" y="740"/>
                    </a:cxn>
                    <a:cxn ang="0">
                      <a:pos x="443" y="740"/>
                    </a:cxn>
                    <a:cxn ang="0">
                      <a:pos x="446" y="720"/>
                    </a:cxn>
                    <a:cxn ang="0">
                      <a:pos x="487" y="709"/>
                    </a:cxn>
                    <a:cxn ang="0">
                      <a:pos x="498" y="750"/>
                    </a:cxn>
                    <a:cxn ang="0">
                      <a:pos x="482" y="763"/>
                    </a:cxn>
                    <a:cxn ang="0">
                      <a:pos x="470" y="777"/>
                    </a:cxn>
                    <a:cxn ang="0">
                      <a:pos x="470" y="781"/>
                    </a:cxn>
                    <a:cxn ang="0">
                      <a:pos x="547" y="826"/>
                    </a:cxn>
                    <a:cxn ang="0">
                      <a:pos x="621" y="550"/>
                    </a:cxn>
                    <a:cxn ang="0">
                      <a:pos x="70" y="0"/>
                    </a:cxn>
                  </a:cxnLst>
                  <a:rect l="0" t="0" r="r" b="b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/>
                  <a:ahLst/>
                  <a:cxnLst>
                    <a:cxn ang="0">
                      <a:pos x="876" y="80"/>
                    </a:cxn>
                    <a:cxn ang="0">
                      <a:pos x="876" y="76"/>
                    </a:cxn>
                    <a:cxn ang="0">
                      <a:pos x="888" y="62"/>
                    </a:cxn>
                    <a:cxn ang="0">
                      <a:pos x="904" y="49"/>
                    </a:cxn>
                    <a:cxn ang="0">
                      <a:pos x="893" y="8"/>
                    </a:cxn>
                    <a:cxn ang="0">
                      <a:pos x="852" y="19"/>
                    </a:cxn>
                    <a:cxn ang="0">
                      <a:pos x="849" y="39"/>
                    </a:cxn>
                    <a:cxn ang="0">
                      <a:pos x="849" y="39"/>
                    </a:cxn>
                    <a:cxn ang="0">
                      <a:pos x="842" y="57"/>
                    </a:cxn>
                    <a:cxn ang="0">
                      <a:pos x="839" y="58"/>
                    </a:cxn>
                    <a:cxn ang="0">
                      <a:pos x="760" y="13"/>
                    </a:cxn>
                    <a:cxn ang="0">
                      <a:pos x="476" y="177"/>
                    </a:cxn>
                    <a:cxn ang="0">
                      <a:pos x="192" y="13"/>
                    </a:cxn>
                    <a:cxn ang="0">
                      <a:pos x="112" y="60"/>
                    </a:cxn>
                    <a:cxn ang="0">
                      <a:pos x="124" y="72"/>
                    </a:cxn>
                    <a:cxn ang="0">
                      <a:pos x="124" y="72"/>
                    </a:cxn>
                    <a:cxn ang="0">
                      <a:pos x="140" y="85"/>
                    </a:cxn>
                    <a:cxn ang="0">
                      <a:pos x="128" y="126"/>
                    </a:cxn>
                    <a:cxn ang="0">
                      <a:pos x="87" y="116"/>
                    </a:cxn>
                    <a:cxn ang="0">
                      <a:pos x="84" y="95"/>
                    </a:cxn>
                    <a:cxn ang="0">
                      <a:pos x="79" y="79"/>
                    </a:cxn>
                    <a:cxn ang="0">
                      <a:pos x="0" y="124"/>
                    </a:cxn>
                    <a:cxn ang="0">
                      <a:pos x="476" y="400"/>
                    </a:cxn>
                    <a:cxn ang="0">
                      <a:pos x="953" y="125"/>
                    </a:cxn>
                    <a:cxn ang="0">
                      <a:pos x="876" y="80"/>
                    </a:cxn>
                  </a:cxnLst>
                  <a:rect l="0" t="0" r="r" b="b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 cmpd="sng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3800" noProof="1"/>
            </a:p>
          </p:txBody>
        </p:sp>
      </p:grp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700047" y="2516168"/>
            <a:ext cx="630216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de-DE" sz="1200" noProof="1" smtClean="0">
                <a:solidFill>
                  <a:srgbClr val="333333"/>
                </a:solidFill>
              </a:rPr>
              <a:t>miteco</a:t>
            </a:r>
          </a:p>
          <a:p>
            <a:pPr algn="ctr" defTabSz="801688">
              <a:spcBef>
                <a:spcPct val="20000"/>
              </a:spcBef>
            </a:pPr>
            <a:r>
              <a:rPr lang="de-DE" sz="1200" noProof="1" smtClean="0">
                <a:solidFill>
                  <a:srgbClr val="333333"/>
                </a:solidFill>
              </a:rPr>
              <a:t>group</a:t>
            </a:r>
            <a:endParaRPr lang="de-DE" sz="1200" noProof="1">
              <a:solidFill>
                <a:srgbClr val="333333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/>
          <a:srcRect l="12212" r="75575"/>
          <a:stretch>
            <a:fillRect/>
          </a:stretch>
        </p:blipFill>
        <p:spPr bwMode="auto">
          <a:xfrm>
            <a:off x="7358082" y="785794"/>
            <a:ext cx="1374652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http://www.mitecosystem.com/img/photo/labwaste/s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785794"/>
            <a:ext cx="1432423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Deponija 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785794"/>
            <a:ext cx="1417284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 descr="Na slici Uklanjanje divlje deponije na putu Valjevo – Lelić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785794"/>
            <a:ext cx="1441440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Logo1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3900" y="5214950"/>
            <a:ext cx="441284" cy="34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 descr="Logo1Z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88723" y="5354663"/>
            <a:ext cx="262385" cy="31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Logo1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34114" y="5109882"/>
            <a:ext cx="109043" cy="11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miteco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 dirty="0">
                <a:latin typeface="Calibri" pitchFamily="34" charset="0"/>
              </a:rPr>
              <a:t>www.miteco</a:t>
            </a:r>
            <a:r>
              <a:rPr lang="en-US" dirty="0">
                <a:latin typeface="Calibri" pitchFamily="34" charset="0"/>
              </a:rPr>
              <a:t>system</a:t>
            </a:r>
            <a:r>
              <a:rPr lang="sr-Latn-CS" dirty="0">
                <a:latin typeface="Calibri" pitchFamily="34" charset="0"/>
              </a:rPr>
              <a:t>.c</a:t>
            </a:r>
            <a:r>
              <a:rPr lang="en-US" dirty="0" err="1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2844" y="71414"/>
            <a:ext cx="7715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latin typeface="+mn-lt"/>
              </a:rPr>
              <a:t>MITECO  </a:t>
            </a:r>
            <a:r>
              <a:rPr lang="x-none" sz="2400" b="1" u="sng" dirty="0" smtClean="0">
                <a:latin typeface="+mn-lt"/>
              </a:rPr>
              <a:t>KORPORATIVNA STRUKTURA</a:t>
            </a:r>
            <a:r>
              <a:rPr lang="en-US" sz="2400" b="1" u="sng" dirty="0" smtClean="0">
                <a:latin typeface="+mn-lt"/>
              </a:rPr>
              <a:t> </a:t>
            </a:r>
            <a:endParaRPr lang="en-US" sz="2400" b="1" u="sng" dirty="0">
              <a:latin typeface="+mn-lt"/>
            </a:endParaRPr>
          </a:p>
        </p:txBody>
      </p:sp>
      <p:sp>
        <p:nvSpPr>
          <p:cNvPr id="191" name="Freeform 33"/>
          <p:cNvSpPr>
            <a:spLocks noEditPoints="1"/>
          </p:cNvSpPr>
          <p:nvPr/>
        </p:nvSpPr>
        <p:spPr bwMode="gray">
          <a:xfrm>
            <a:off x="8029787" y="4094770"/>
            <a:ext cx="130987" cy="5081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7"/>
              </a:cxn>
              <a:cxn ang="0">
                <a:pos x="112" y="18"/>
              </a:cxn>
              <a:cxn ang="0">
                <a:pos x="112" y="11"/>
              </a:cxn>
              <a:cxn ang="0">
                <a:pos x="0" y="0"/>
              </a:cxn>
              <a:cxn ang="0">
                <a:pos x="4" y="33"/>
              </a:cxn>
              <a:cxn ang="0">
                <a:pos x="108" y="43"/>
              </a:cxn>
              <a:cxn ang="0">
                <a:pos x="109" y="37"/>
              </a:cxn>
              <a:cxn ang="0">
                <a:pos x="4" y="26"/>
              </a:cxn>
              <a:cxn ang="0">
                <a:pos x="4" y="33"/>
              </a:cxn>
              <a:cxn ang="0">
                <a:pos x="14" y="57"/>
              </a:cxn>
              <a:cxn ang="0">
                <a:pos x="93" y="65"/>
              </a:cxn>
              <a:cxn ang="0">
                <a:pos x="98" y="59"/>
              </a:cxn>
              <a:cxn ang="0">
                <a:pos x="9" y="50"/>
              </a:cxn>
              <a:cxn ang="0">
                <a:pos x="14" y="57"/>
              </a:cxn>
            </a:cxnLst>
            <a:rect l="0" t="0" r="r" b="b"/>
            <a:pathLst>
              <a:path w="112" h="65">
                <a:moveTo>
                  <a:pt x="0" y="0"/>
                </a:moveTo>
                <a:cubicBezTo>
                  <a:pt x="0" y="2"/>
                  <a:pt x="1" y="5"/>
                  <a:pt x="1" y="7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12" y="16"/>
                  <a:pt x="112" y="13"/>
                  <a:pt x="112" y="11"/>
                </a:cubicBezTo>
                <a:lnTo>
                  <a:pt x="0" y="0"/>
                </a:lnTo>
                <a:close/>
                <a:moveTo>
                  <a:pt x="4" y="33"/>
                </a:moveTo>
                <a:cubicBezTo>
                  <a:pt x="108" y="43"/>
                  <a:pt x="108" y="43"/>
                  <a:pt x="108" y="43"/>
                </a:cubicBezTo>
                <a:cubicBezTo>
                  <a:pt x="108" y="42"/>
                  <a:pt x="108" y="39"/>
                  <a:pt x="109" y="3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9"/>
                  <a:pt x="4" y="31"/>
                  <a:pt x="4" y="33"/>
                </a:cubicBezTo>
                <a:close/>
                <a:moveTo>
                  <a:pt x="14" y="57"/>
                </a:moveTo>
                <a:cubicBezTo>
                  <a:pt x="93" y="65"/>
                  <a:pt x="93" y="65"/>
                  <a:pt x="93" y="65"/>
                </a:cubicBezTo>
                <a:cubicBezTo>
                  <a:pt x="95" y="63"/>
                  <a:pt x="97" y="61"/>
                  <a:pt x="98" y="59"/>
                </a:cubicBezTo>
                <a:cubicBezTo>
                  <a:pt x="9" y="50"/>
                  <a:pt x="9" y="50"/>
                  <a:pt x="9" y="50"/>
                </a:cubicBezTo>
                <a:cubicBezTo>
                  <a:pt x="11" y="52"/>
                  <a:pt x="12" y="54"/>
                  <a:pt x="14" y="57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" name="Freeform 2"/>
          <p:cNvSpPr>
            <a:spLocks/>
          </p:cNvSpPr>
          <p:nvPr/>
        </p:nvSpPr>
        <p:spPr bwMode="auto">
          <a:xfrm>
            <a:off x="398449" y="1773228"/>
            <a:ext cx="2244725" cy="4525981"/>
          </a:xfrm>
          <a:custGeom>
            <a:avLst/>
            <a:gdLst/>
            <a:ahLst/>
            <a:cxnLst>
              <a:cxn ang="0">
                <a:pos x="0" y="706"/>
              </a:cxn>
              <a:cxn ang="0">
                <a:pos x="409" y="0"/>
              </a:cxn>
              <a:cxn ang="0">
                <a:pos x="1414" y="2"/>
              </a:cxn>
              <a:cxn ang="0">
                <a:pos x="1411" y="2410"/>
              </a:cxn>
              <a:cxn ang="0">
                <a:pos x="0" y="706"/>
              </a:cxn>
            </a:cxnLst>
            <a:rect l="0" t="0" r="r" b="b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2643174" y="1782753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/>
            <a:r>
              <a:rPr lang="x-none" sz="2200" b="1" noProof="1" smtClean="0">
                <a:solidFill>
                  <a:schemeClr val="bg1"/>
                </a:solidFill>
                <a:latin typeface="+mn-lt"/>
              </a:rPr>
              <a:t>UKRATKO</a:t>
            </a:r>
            <a:r>
              <a:rPr lang="de-DE" sz="2200" b="1" noProof="1" smtClean="0">
                <a:solidFill>
                  <a:schemeClr val="bg1"/>
                </a:solidFill>
                <a:latin typeface="+mn-lt"/>
              </a:rPr>
              <a:t> </a:t>
            </a:r>
            <a:r>
              <a:rPr lang="x-none" sz="2200" b="1" noProof="1" smtClean="0">
                <a:solidFill>
                  <a:schemeClr val="bg1"/>
                </a:solidFill>
                <a:latin typeface="+mn-lt"/>
              </a:rPr>
              <a:t>O</a:t>
            </a:r>
            <a:r>
              <a:rPr lang="de-DE" sz="2200" b="1" noProof="1" smtClean="0">
                <a:solidFill>
                  <a:schemeClr val="bg1"/>
                </a:solidFill>
                <a:latin typeface="+mn-lt"/>
              </a:rPr>
              <a:t>  MITECO–KNEZEVAC D</a:t>
            </a:r>
            <a:r>
              <a:rPr lang="x-none" sz="2200" b="1" noProof="1" smtClean="0">
                <a:solidFill>
                  <a:schemeClr val="bg1"/>
                </a:solidFill>
                <a:latin typeface="+mn-lt"/>
              </a:rPr>
              <a:t>OO</a:t>
            </a:r>
            <a:endParaRPr lang="de-DE" sz="2200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gray">
          <a:xfrm>
            <a:off x="2643174" y="2143116"/>
            <a:ext cx="6143625" cy="4156093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90500" indent="-190500">
              <a:buBlip>
                <a:blip r:embed="rId3"/>
              </a:buBlip>
            </a:pPr>
            <a:endParaRPr lang="x-none" sz="1700" dirty="0" smtClean="0">
              <a:latin typeface="+mn-lt"/>
            </a:endParaRPr>
          </a:p>
          <a:p>
            <a:pPr marL="190500" indent="-190500">
              <a:buBlip>
                <a:blip r:embed="rId3"/>
              </a:buBlip>
            </a:pPr>
            <a:endParaRPr lang="x-none" sz="1700" dirty="0" smtClean="0">
              <a:latin typeface="+mn-lt"/>
            </a:endParaRPr>
          </a:p>
          <a:p>
            <a:pPr marL="190500" indent="-190500">
              <a:buBlip>
                <a:blip r:embed="rId3"/>
              </a:buBlip>
            </a:pPr>
            <a:r>
              <a:rPr lang="x-none" dirty="0" smtClean="0">
                <a:latin typeface="+mn-lt"/>
              </a:rPr>
              <a:t>Oblasti poslovanja </a:t>
            </a:r>
            <a:r>
              <a:rPr lang="en-US" dirty="0" smtClean="0">
                <a:latin typeface="+mn-lt"/>
              </a:rPr>
              <a:t>:</a:t>
            </a:r>
          </a:p>
          <a:p>
            <a:pPr marL="647700" lvl="1" indent="-190500">
              <a:buFont typeface="Wingdings" pitchFamily="2" charset="2"/>
              <a:buChar char="§"/>
            </a:pPr>
            <a:r>
              <a:rPr lang="x-none" dirty="0" smtClean="0">
                <a:latin typeface="+mn-lt"/>
              </a:rPr>
              <a:t>Sakupljanje</a:t>
            </a:r>
            <a:r>
              <a:rPr lang="en-US" dirty="0" smtClean="0">
                <a:latin typeface="+mn-lt"/>
              </a:rPr>
              <a:t>, </a:t>
            </a:r>
            <a:r>
              <a:rPr lang="sr-Latn-CS" dirty="0" smtClean="0">
                <a:latin typeface="+mn-lt"/>
              </a:rPr>
              <a:t>t</a:t>
            </a:r>
            <a:r>
              <a:rPr lang="en-US" dirty="0" err="1" smtClean="0">
                <a:latin typeface="+mn-lt"/>
              </a:rPr>
              <a:t>ransport</a:t>
            </a:r>
            <a:r>
              <a:rPr lang="en-US" dirty="0" smtClean="0">
                <a:latin typeface="+mn-lt"/>
              </a:rPr>
              <a:t> </a:t>
            </a:r>
            <a:r>
              <a:rPr lang="x-none" smtClean="0">
                <a:latin typeface="+mn-lt"/>
              </a:rPr>
              <a:t>i </a:t>
            </a:r>
            <a:r>
              <a:rPr lang="sr-Latn-CS" dirty="0" smtClean="0">
                <a:latin typeface="+mn-lt"/>
              </a:rPr>
              <a:t>r</a:t>
            </a:r>
            <a:r>
              <a:rPr lang="x-none" smtClean="0">
                <a:latin typeface="+mn-lt"/>
              </a:rPr>
              <a:t>eciklaža</a:t>
            </a:r>
            <a:r>
              <a:rPr lang="en-US" dirty="0" smtClean="0">
                <a:latin typeface="+mn-lt"/>
              </a:rPr>
              <a:t> </a:t>
            </a:r>
            <a:r>
              <a:rPr lang="sr-Latn-CS" b="1" dirty="0" err="1" smtClean="0">
                <a:latin typeface="+mn-lt"/>
              </a:rPr>
              <a:t>i</a:t>
            </a:r>
            <a:r>
              <a:rPr lang="en-US" b="1" dirty="0" err="1" smtClean="0">
                <a:latin typeface="+mn-lt"/>
              </a:rPr>
              <a:t>ndustri</a:t>
            </a:r>
            <a:r>
              <a:rPr lang="x-none" b="1" smtClean="0">
                <a:latin typeface="+mn-lt"/>
              </a:rPr>
              <a:t>jskih </a:t>
            </a:r>
            <a:r>
              <a:rPr lang="sr-Latn-CS" b="1" dirty="0" err="1" smtClean="0">
                <a:latin typeface="+mn-lt"/>
              </a:rPr>
              <a:t>m</a:t>
            </a:r>
            <a:r>
              <a:rPr lang="en-US" b="1" dirty="0" err="1" smtClean="0">
                <a:latin typeface="+mn-lt"/>
              </a:rPr>
              <a:t>ateri</a:t>
            </a:r>
            <a:r>
              <a:rPr lang="x-none" b="1" dirty="0" smtClean="0">
                <a:latin typeface="+mn-lt"/>
              </a:rPr>
              <a:t>j</a:t>
            </a:r>
            <a:r>
              <a:rPr lang="en-US" b="1" dirty="0" smtClean="0">
                <a:latin typeface="+mn-lt"/>
              </a:rPr>
              <a:t>a</a:t>
            </a:r>
            <a:r>
              <a:rPr lang="x-none" b="1" dirty="0" smtClean="0">
                <a:latin typeface="+mn-lt"/>
              </a:rPr>
              <a:t>la </a:t>
            </a:r>
            <a:r>
              <a:rPr lang="x-none" b="1" smtClean="0">
                <a:latin typeface="+mn-lt"/>
              </a:rPr>
              <a:t>i </a:t>
            </a:r>
            <a:r>
              <a:rPr lang="sr-Latn-CS" b="1" dirty="0" smtClean="0">
                <a:latin typeface="+mn-lt"/>
              </a:rPr>
              <a:t>o</a:t>
            </a:r>
            <a:r>
              <a:rPr lang="x-none" b="1" smtClean="0">
                <a:latin typeface="+mn-lt"/>
              </a:rPr>
              <a:t>preme</a:t>
            </a:r>
            <a:endParaRPr lang="en-US" b="1" dirty="0" smtClean="0">
              <a:latin typeface="+mn-lt"/>
            </a:endParaRPr>
          </a:p>
          <a:p>
            <a:pPr marL="647700" lvl="1" indent="-190500">
              <a:buFont typeface="Wingdings" pitchFamily="2" charset="2"/>
              <a:buChar char="§"/>
            </a:pPr>
            <a:r>
              <a:rPr lang="x-none" dirty="0" smtClean="0">
                <a:latin typeface="+mn-lt"/>
              </a:rPr>
              <a:t>Sakupljanje</a:t>
            </a:r>
            <a:r>
              <a:rPr lang="en-US" dirty="0" smtClean="0">
                <a:latin typeface="+mn-lt"/>
              </a:rPr>
              <a:t>, </a:t>
            </a:r>
            <a:r>
              <a:rPr lang="sr-Latn-CS" dirty="0" smtClean="0">
                <a:latin typeface="+mn-lt"/>
              </a:rPr>
              <a:t>p</a:t>
            </a:r>
            <a:r>
              <a:rPr lang="x-none" smtClean="0">
                <a:latin typeface="+mn-lt"/>
              </a:rPr>
              <a:t>akovanje</a:t>
            </a:r>
            <a:r>
              <a:rPr lang="en-US" dirty="0" smtClean="0">
                <a:latin typeface="+mn-lt"/>
              </a:rPr>
              <a:t> </a:t>
            </a:r>
            <a:r>
              <a:rPr lang="x-none" smtClean="0">
                <a:latin typeface="+mn-lt"/>
              </a:rPr>
              <a:t>i </a:t>
            </a:r>
            <a:r>
              <a:rPr lang="sr-Latn-CS" dirty="0" smtClean="0">
                <a:latin typeface="+mn-lt"/>
              </a:rPr>
              <a:t>i</a:t>
            </a:r>
            <a:r>
              <a:rPr lang="x-none" smtClean="0">
                <a:latin typeface="+mn-lt"/>
              </a:rPr>
              <a:t>zvoz </a:t>
            </a:r>
            <a:r>
              <a:rPr lang="sr-Latn-CS" b="1" dirty="0" smtClean="0">
                <a:latin typeface="+mn-lt"/>
              </a:rPr>
              <a:t>o</a:t>
            </a:r>
            <a:r>
              <a:rPr lang="x-none" b="1" smtClean="0">
                <a:latin typeface="+mn-lt"/>
              </a:rPr>
              <a:t>pasnog </a:t>
            </a:r>
            <a:r>
              <a:rPr lang="sr-Latn-CS" b="1" dirty="0" smtClean="0">
                <a:latin typeface="+mn-lt"/>
              </a:rPr>
              <a:t>o</a:t>
            </a:r>
            <a:r>
              <a:rPr lang="x-none" b="1" smtClean="0">
                <a:latin typeface="+mn-lt"/>
              </a:rPr>
              <a:t>tpada </a:t>
            </a:r>
            <a:endParaRPr lang="x-none" b="1" dirty="0" smtClean="0">
              <a:latin typeface="+mn-lt"/>
            </a:endParaRPr>
          </a:p>
          <a:p>
            <a:pPr marL="647700" lvl="1" indent="-190500">
              <a:buFont typeface="Wingdings" pitchFamily="2" charset="2"/>
              <a:buChar char="§"/>
            </a:pPr>
            <a:endParaRPr lang="x-none" b="1" dirty="0" smtClean="0">
              <a:latin typeface="+mn-lt"/>
            </a:endParaRPr>
          </a:p>
          <a:p>
            <a:pPr marL="647700" lvl="1" indent="-190500"/>
            <a:endParaRPr lang="de-DE" b="1" dirty="0" smtClean="0">
              <a:latin typeface="+mn-lt"/>
            </a:endParaRPr>
          </a:p>
          <a:p>
            <a:pPr marL="190500" indent="-190500">
              <a:buBlip>
                <a:blip r:embed="rId3"/>
              </a:buBlip>
            </a:pPr>
            <a:r>
              <a:rPr lang="de-DE" dirty="0" smtClean="0">
                <a:latin typeface="+mn-lt"/>
              </a:rPr>
              <a:t> </a:t>
            </a:r>
            <a:r>
              <a:rPr lang="x-none" dirty="0" smtClean="0">
                <a:latin typeface="+mn-lt"/>
              </a:rPr>
              <a:t>Ljudski resursi</a:t>
            </a:r>
            <a:r>
              <a:rPr lang="de-DE" dirty="0" smtClean="0">
                <a:latin typeface="+mn-lt"/>
              </a:rPr>
              <a:t>: </a:t>
            </a:r>
          </a:p>
          <a:p>
            <a:pPr marL="647700" lvl="1" indent="-190500">
              <a:buFont typeface="Wingdings" pitchFamily="2" charset="2"/>
              <a:buChar char="§"/>
            </a:pPr>
            <a:r>
              <a:rPr lang="de-DE" dirty="0" smtClean="0">
                <a:latin typeface="+mn-lt"/>
              </a:rPr>
              <a:t>Menad</a:t>
            </a:r>
            <a:r>
              <a:rPr lang="x-none" dirty="0" smtClean="0">
                <a:latin typeface="+mn-lt"/>
              </a:rPr>
              <a:t>ž</a:t>
            </a:r>
            <a:r>
              <a:rPr lang="de-DE" dirty="0" smtClean="0">
                <a:latin typeface="+mn-lt"/>
              </a:rPr>
              <a:t>ment: 3</a:t>
            </a:r>
          </a:p>
          <a:p>
            <a:pPr marL="647700" lvl="1" indent="-190500">
              <a:buFont typeface="Wingdings" pitchFamily="2" charset="2"/>
              <a:buChar char="§"/>
            </a:pPr>
            <a:r>
              <a:rPr lang="de-DE" dirty="0" smtClean="0">
                <a:latin typeface="+mn-lt"/>
              </a:rPr>
              <a:t>Administracija: </a:t>
            </a:r>
            <a:r>
              <a:rPr lang="sr-Latn-CS" dirty="0" smtClean="0">
                <a:latin typeface="+mn-lt"/>
              </a:rPr>
              <a:t>5</a:t>
            </a:r>
            <a:endParaRPr lang="de-DE" dirty="0" smtClean="0">
              <a:latin typeface="+mn-lt"/>
            </a:endParaRPr>
          </a:p>
          <a:p>
            <a:pPr marL="647700" lvl="1" indent="-190500">
              <a:buFont typeface="Wingdings" pitchFamily="2" charset="2"/>
              <a:buChar char="§"/>
            </a:pPr>
            <a:r>
              <a:rPr lang="de-DE" dirty="0" smtClean="0">
                <a:latin typeface="+mn-lt"/>
              </a:rPr>
              <a:t>Terenski radnici: </a:t>
            </a:r>
            <a:r>
              <a:rPr lang="sr-Latn-CS" dirty="0" smtClean="0">
                <a:latin typeface="+mn-lt"/>
              </a:rPr>
              <a:t>9</a:t>
            </a:r>
            <a:endParaRPr lang="de-DE" dirty="0" smtClean="0">
              <a:latin typeface="+mn-lt"/>
            </a:endParaRPr>
          </a:p>
          <a:p>
            <a:pPr marL="190500" indent="-190500"/>
            <a:endParaRPr lang="de-DE" sz="500" dirty="0" smtClean="0">
              <a:latin typeface="+mn-lt"/>
            </a:endParaRPr>
          </a:p>
          <a:p>
            <a:pPr marL="190500" indent="-190500"/>
            <a:endParaRPr lang="de-DE" sz="1700" dirty="0" smtClean="0">
              <a:latin typeface="+mn-lt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42844" y="1798615"/>
            <a:ext cx="1482725" cy="1482725"/>
            <a:chOff x="1166" y="1342"/>
            <a:chExt cx="934" cy="934"/>
          </a:xfrm>
        </p:grpSpPr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1164" y="1340"/>
              <a:ext cx="934" cy="934"/>
              <a:chOff x="1710" y="1035"/>
              <a:chExt cx="2316" cy="2316"/>
            </a:xfrm>
          </p:grpSpPr>
          <p:grpSp>
            <p:nvGrpSpPr>
              <p:cNvPr id="7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3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/>
                  <a:ahLst/>
                  <a:cxnLst>
                    <a:cxn ang="0">
                      <a:pos x="688" y="9"/>
                    </a:cxn>
                    <a:cxn ang="0">
                      <a:pos x="602" y="59"/>
                    </a:cxn>
                    <a:cxn ang="0">
                      <a:pos x="598" y="57"/>
                    </a:cxn>
                    <a:cxn ang="0">
                      <a:pos x="592" y="40"/>
                    </a:cxn>
                    <a:cxn ang="0">
                      <a:pos x="589" y="19"/>
                    </a:cxn>
                    <a:cxn ang="0">
                      <a:pos x="548" y="8"/>
                    </a:cxn>
                    <a:cxn ang="0">
                      <a:pos x="537" y="49"/>
                    </a:cxn>
                    <a:cxn ang="0">
                      <a:pos x="553" y="62"/>
                    </a:cxn>
                    <a:cxn ang="0">
                      <a:pos x="553" y="62"/>
                    </a:cxn>
                    <a:cxn ang="0">
                      <a:pos x="565" y="76"/>
                    </a:cxn>
                    <a:cxn ang="0">
                      <a:pos x="565" y="80"/>
                    </a:cxn>
                    <a:cxn ang="0">
                      <a:pos x="477" y="131"/>
                    </a:cxn>
                    <a:cxn ang="0">
                      <a:pos x="551" y="406"/>
                    </a:cxn>
                    <a:cxn ang="0">
                      <a:pos x="477" y="681"/>
                    </a:cxn>
                    <a:cxn ang="0">
                      <a:pos x="0" y="957"/>
                    </a:cxn>
                    <a:cxn ang="0">
                      <a:pos x="0" y="1047"/>
                    </a:cxn>
                    <a:cxn ang="0">
                      <a:pos x="0" y="1058"/>
                    </a:cxn>
                    <a:cxn ang="0">
                      <a:pos x="4" y="1060"/>
                    </a:cxn>
                    <a:cxn ang="0">
                      <a:pos x="22" y="1056"/>
                    </a:cxn>
                    <a:cxn ang="0">
                      <a:pos x="22" y="1056"/>
                    </a:cxn>
                    <a:cxn ang="0">
                      <a:pos x="42" y="1049"/>
                    </a:cxn>
                    <a:cxn ang="0">
                      <a:pos x="71" y="1079"/>
                    </a:cxn>
                    <a:cxn ang="0">
                      <a:pos x="42" y="1110"/>
                    </a:cxn>
                    <a:cxn ang="0">
                      <a:pos x="22" y="1102"/>
                    </a:cxn>
                    <a:cxn ang="0">
                      <a:pos x="4" y="1099"/>
                    </a:cxn>
                    <a:cxn ang="0">
                      <a:pos x="0" y="1101"/>
                    </a:cxn>
                    <a:cxn ang="0">
                      <a:pos x="0" y="1108"/>
                    </a:cxn>
                    <a:cxn ang="0">
                      <a:pos x="0" y="1200"/>
                    </a:cxn>
                    <a:cxn ang="0">
                      <a:pos x="688" y="803"/>
                    </a:cxn>
                    <a:cxn ang="0">
                      <a:pos x="794" y="406"/>
                    </a:cxn>
                    <a:cxn ang="0">
                      <a:pos x="688" y="9"/>
                    </a:cxn>
                  </a:cxnLst>
                  <a:rect l="0" t="0" r="r" b="b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/>
                  <a:ahLst/>
                  <a:cxnLst>
                    <a:cxn ang="0">
                      <a:pos x="835" y="1040"/>
                    </a:cxn>
                    <a:cxn ang="0">
                      <a:pos x="815" y="1047"/>
                    </a:cxn>
                    <a:cxn ang="0">
                      <a:pos x="815" y="1047"/>
                    </a:cxn>
                    <a:cxn ang="0">
                      <a:pos x="797" y="1051"/>
                    </a:cxn>
                    <a:cxn ang="0">
                      <a:pos x="793" y="1049"/>
                    </a:cxn>
                    <a:cxn ang="0">
                      <a:pos x="793" y="1038"/>
                    </a:cxn>
                    <a:cxn ang="0">
                      <a:pos x="793" y="948"/>
                    </a:cxn>
                    <a:cxn ang="0">
                      <a:pos x="317" y="672"/>
                    </a:cxn>
                    <a:cxn ang="0">
                      <a:pos x="243" y="397"/>
                    </a:cxn>
                    <a:cxn ang="0">
                      <a:pos x="317" y="122"/>
                    </a:cxn>
                    <a:cxn ang="0">
                      <a:pos x="231" y="73"/>
                    </a:cxn>
                    <a:cxn ang="0">
                      <a:pos x="228" y="75"/>
                    </a:cxn>
                    <a:cxn ang="0">
                      <a:pos x="221" y="92"/>
                    </a:cxn>
                    <a:cxn ang="0">
                      <a:pos x="221" y="92"/>
                    </a:cxn>
                    <a:cxn ang="0">
                      <a:pos x="218" y="113"/>
                    </a:cxn>
                    <a:cxn ang="0">
                      <a:pos x="177" y="123"/>
                    </a:cxn>
                    <a:cxn ang="0">
                      <a:pos x="166" y="82"/>
                    </a:cxn>
                    <a:cxn ang="0">
                      <a:pos x="182" y="69"/>
                    </a:cxn>
                    <a:cxn ang="0">
                      <a:pos x="194" y="55"/>
                    </a:cxn>
                    <a:cxn ang="0">
                      <a:pos x="194" y="51"/>
                    </a:cxn>
                    <a:cxn ang="0">
                      <a:pos x="106" y="0"/>
                    </a:cxn>
                    <a:cxn ang="0">
                      <a:pos x="0" y="397"/>
                    </a:cxn>
                    <a:cxn ang="0">
                      <a:pos x="106" y="794"/>
                    </a:cxn>
                    <a:cxn ang="0">
                      <a:pos x="793" y="1191"/>
                    </a:cxn>
                    <a:cxn ang="0">
                      <a:pos x="793" y="1099"/>
                    </a:cxn>
                    <a:cxn ang="0">
                      <a:pos x="793" y="1092"/>
                    </a:cxn>
                    <a:cxn ang="0">
                      <a:pos x="797" y="1090"/>
                    </a:cxn>
                    <a:cxn ang="0">
                      <a:pos x="815" y="1093"/>
                    </a:cxn>
                    <a:cxn ang="0">
                      <a:pos x="835" y="1101"/>
                    </a:cxn>
                    <a:cxn ang="0">
                      <a:pos x="864" y="1070"/>
                    </a:cxn>
                    <a:cxn ang="0">
                      <a:pos x="835" y="1040"/>
                    </a:cxn>
                  </a:cxnLst>
                  <a:rect l="0" t="0" r="r" b="b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/>
                  <a:ahLst/>
                  <a:cxnLst>
                    <a:cxn ang="0">
                      <a:pos x="1164" y="518"/>
                    </a:cxn>
                    <a:cxn ang="0">
                      <a:pos x="1252" y="467"/>
                    </a:cxn>
                    <a:cxn ang="0">
                      <a:pos x="1252" y="463"/>
                    </a:cxn>
                    <a:cxn ang="0">
                      <a:pos x="1240" y="449"/>
                    </a:cxn>
                    <a:cxn ang="0">
                      <a:pos x="1240" y="449"/>
                    </a:cxn>
                    <a:cxn ang="0">
                      <a:pos x="1224" y="436"/>
                    </a:cxn>
                    <a:cxn ang="0">
                      <a:pos x="1235" y="395"/>
                    </a:cxn>
                    <a:cxn ang="0">
                      <a:pos x="1276" y="406"/>
                    </a:cxn>
                    <a:cxn ang="0">
                      <a:pos x="1279" y="427"/>
                    </a:cxn>
                    <a:cxn ang="0">
                      <a:pos x="1285" y="444"/>
                    </a:cxn>
                    <a:cxn ang="0">
                      <a:pos x="1289" y="446"/>
                    </a:cxn>
                    <a:cxn ang="0">
                      <a:pos x="1375" y="396"/>
                    </a:cxn>
                    <a:cxn ang="0">
                      <a:pos x="687" y="0"/>
                    </a:cxn>
                    <a:cxn ang="0">
                      <a:pos x="0" y="396"/>
                    </a:cxn>
                    <a:cxn ang="0">
                      <a:pos x="88" y="447"/>
                    </a:cxn>
                    <a:cxn ang="0">
                      <a:pos x="88" y="451"/>
                    </a:cxn>
                    <a:cxn ang="0">
                      <a:pos x="76" y="465"/>
                    </a:cxn>
                    <a:cxn ang="0">
                      <a:pos x="60" y="478"/>
                    </a:cxn>
                    <a:cxn ang="0">
                      <a:pos x="71" y="519"/>
                    </a:cxn>
                    <a:cxn ang="0">
                      <a:pos x="112" y="509"/>
                    </a:cxn>
                    <a:cxn ang="0">
                      <a:pos x="115" y="488"/>
                    </a:cxn>
                    <a:cxn ang="0">
                      <a:pos x="115" y="488"/>
                    </a:cxn>
                    <a:cxn ang="0">
                      <a:pos x="122" y="471"/>
                    </a:cxn>
                    <a:cxn ang="0">
                      <a:pos x="125" y="469"/>
                    </a:cxn>
                    <a:cxn ang="0">
                      <a:pos x="211" y="518"/>
                    </a:cxn>
                    <a:cxn ang="0">
                      <a:pos x="687" y="243"/>
                    </a:cxn>
                    <a:cxn ang="0">
                      <a:pos x="1164" y="518"/>
                    </a:cxn>
                  </a:cxnLst>
                  <a:rect l="0" t="0" r="r" b="b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4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50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softEdge rad="12700"/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0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/>
                  <a:ahLst/>
                  <a:cxnLst>
                    <a:cxn ang="0">
                      <a:pos x="550" y="132"/>
                    </a:cxn>
                    <a:cxn ang="0">
                      <a:pos x="547" y="130"/>
                    </a:cxn>
                    <a:cxn ang="0">
                      <a:pos x="529" y="133"/>
                    </a:cxn>
                    <a:cxn ang="0">
                      <a:pos x="529" y="133"/>
                    </a:cxn>
                    <a:cxn ang="0">
                      <a:pos x="509" y="141"/>
                    </a:cxn>
                    <a:cxn ang="0">
                      <a:pos x="480" y="111"/>
                    </a:cxn>
                    <a:cxn ang="0">
                      <a:pos x="509" y="80"/>
                    </a:cxn>
                    <a:cxn ang="0">
                      <a:pos x="529" y="88"/>
                    </a:cxn>
                    <a:cxn ang="0">
                      <a:pos x="547" y="91"/>
                    </a:cxn>
                    <a:cxn ang="0">
                      <a:pos x="550" y="89"/>
                    </a:cxn>
                    <a:cxn ang="0">
                      <a:pos x="550" y="82"/>
                    </a:cxn>
                    <a:cxn ang="0">
                      <a:pos x="550" y="0"/>
                    </a:cxn>
                    <a:cxn ang="0">
                      <a:pos x="0" y="550"/>
                    </a:cxn>
                    <a:cxn ang="0">
                      <a:pos x="74" y="825"/>
                    </a:cxn>
                    <a:cxn ang="0">
                      <a:pos x="153" y="780"/>
                    </a:cxn>
                    <a:cxn ang="0">
                      <a:pos x="158" y="796"/>
                    </a:cxn>
                    <a:cxn ang="0">
                      <a:pos x="161" y="817"/>
                    </a:cxn>
                    <a:cxn ang="0">
                      <a:pos x="202" y="827"/>
                    </a:cxn>
                    <a:cxn ang="0">
                      <a:pos x="214" y="786"/>
                    </a:cxn>
                    <a:cxn ang="0">
                      <a:pos x="198" y="773"/>
                    </a:cxn>
                    <a:cxn ang="0">
                      <a:pos x="198" y="773"/>
                    </a:cxn>
                    <a:cxn ang="0">
                      <a:pos x="186" y="761"/>
                    </a:cxn>
                    <a:cxn ang="0">
                      <a:pos x="266" y="714"/>
                    </a:cxn>
                    <a:cxn ang="0">
                      <a:pos x="222" y="550"/>
                    </a:cxn>
                    <a:cxn ang="0">
                      <a:pos x="550" y="222"/>
                    </a:cxn>
                    <a:cxn ang="0">
                      <a:pos x="550" y="143"/>
                    </a:cxn>
                    <a:cxn ang="0">
                      <a:pos x="550" y="132"/>
                    </a:cxn>
                  </a:cxnLst>
                  <a:rect l="0" t="0" r="r" b="b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70" y="82"/>
                    </a:cxn>
                    <a:cxn ang="0">
                      <a:pos x="70" y="89"/>
                    </a:cxn>
                    <a:cxn ang="0">
                      <a:pos x="67" y="91"/>
                    </a:cxn>
                    <a:cxn ang="0">
                      <a:pos x="49" y="88"/>
                    </a:cxn>
                    <a:cxn ang="0">
                      <a:pos x="29" y="80"/>
                    </a:cxn>
                    <a:cxn ang="0">
                      <a:pos x="0" y="111"/>
                    </a:cxn>
                    <a:cxn ang="0">
                      <a:pos x="29" y="141"/>
                    </a:cxn>
                    <a:cxn ang="0">
                      <a:pos x="49" y="133"/>
                    </a:cxn>
                    <a:cxn ang="0">
                      <a:pos x="49" y="133"/>
                    </a:cxn>
                    <a:cxn ang="0">
                      <a:pos x="67" y="130"/>
                    </a:cxn>
                    <a:cxn ang="0">
                      <a:pos x="70" y="132"/>
                    </a:cxn>
                    <a:cxn ang="0">
                      <a:pos x="70" y="143"/>
                    </a:cxn>
                    <a:cxn ang="0">
                      <a:pos x="70" y="222"/>
                    </a:cxn>
                    <a:cxn ang="0">
                      <a:pos x="70" y="222"/>
                    </a:cxn>
                    <a:cxn ang="0">
                      <a:pos x="398" y="550"/>
                    </a:cxn>
                    <a:cxn ang="0">
                      <a:pos x="354" y="714"/>
                    </a:cxn>
                    <a:cxn ang="0">
                      <a:pos x="433" y="759"/>
                    </a:cxn>
                    <a:cxn ang="0">
                      <a:pos x="436" y="758"/>
                    </a:cxn>
                    <a:cxn ang="0">
                      <a:pos x="443" y="740"/>
                    </a:cxn>
                    <a:cxn ang="0">
                      <a:pos x="443" y="740"/>
                    </a:cxn>
                    <a:cxn ang="0">
                      <a:pos x="446" y="720"/>
                    </a:cxn>
                    <a:cxn ang="0">
                      <a:pos x="487" y="709"/>
                    </a:cxn>
                    <a:cxn ang="0">
                      <a:pos x="498" y="750"/>
                    </a:cxn>
                    <a:cxn ang="0">
                      <a:pos x="482" y="763"/>
                    </a:cxn>
                    <a:cxn ang="0">
                      <a:pos x="470" y="777"/>
                    </a:cxn>
                    <a:cxn ang="0">
                      <a:pos x="470" y="781"/>
                    </a:cxn>
                    <a:cxn ang="0">
                      <a:pos x="547" y="826"/>
                    </a:cxn>
                    <a:cxn ang="0">
                      <a:pos x="621" y="550"/>
                    </a:cxn>
                    <a:cxn ang="0">
                      <a:pos x="70" y="0"/>
                    </a:cxn>
                  </a:cxnLst>
                  <a:rect l="0" t="0" r="r" b="b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/>
                  <a:ahLst/>
                  <a:cxnLst>
                    <a:cxn ang="0">
                      <a:pos x="876" y="80"/>
                    </a:cxn>
                    <a:cxn ang="0">
                      <a:pos x="876" y="76"/>
                    </a:cxn>
                    <a:cxn ang="0">
                      <a:pos x="888" y="62"/>
                    </a:cxn>
                    <a:cxn ang="0">
                      <a:pos x="904" y="49"/>
                    </a:cxn>
                    <a:cxn ang="0">
                      <a:pos x="893" y="8"/>
                    </a:cxn>
                    <a:cxn ang="0">
                      <a:pos x="852" y="19"/>
                    </a:cxn>
                    <a:cxn ang="0">
                      <a:pos x="849" y="39"/>
                    </a:cxn>
                    <a:cxn ang="0">
                      <a:pos x="849" y="39"/>
                    </a:cxn>
                    <a:cxn ang="0">
                      <a:pos x="842" y="57"/>
                    </a:cxn>
                    <a:cxn ang="0">
                      <a:pos x="839" y="58"/>
                    </a:cxn>
                    <a:cxn ang="0">
                      <a:pos x="760" y="13"/>
                    </a:cxn>
                    <a:cxn ang="0">
                      <a:pos x="476" y="177"/>
                    </a:cxn>
                    <a:cxn ang="0">
                      <a:pos x="192" y="13"/>
                    </a:cxn>
                    <a:cxn ang="0">
                      <a:pos x="112" y="60"/>
                    </a:cxn>
                    <a:cxn ang="0">
                      <a:pos x="124" y="72"/>
                    </a:cxn>
                    <a:cxn ang="0">
                      <a:pos x="124" y="72"/>
                    </a:cxn>
                    <a:cxn ang="0">
                      <a:pos x="140" y="85"/>
                    </a:cxn>
                    <a:cxn ang="0">
                      <a:pos x="128" y="126"/>
                    </a:cxn>
                    <a:cxn ang="0">
                      <a:pos x="87" y="116"/>
                    </a:cxn>
                    <a:cxn ang="0">
                      <a:pos x="84" y="95"/>
                    </a:cxn>
                    <a:cxn ang="0">
                      <a:pos x="79" y="79"/>
                    </a:cxn>
                    <a:cxn ang="0">
                      <a:pos x="0" y="124"/>
                    </a:cxn>
                    <a:cxn ang="0">
                      <a:pos x="476" y="400"/>
                    </a:cxn>
                    <a:cxn ang="0">
                      <a:pos x="953" y="125"/>
                    </a:cxn>
                    <a:cxn ang="0">
                      <a:pos x="876" y="80"/>
                    </a:cxn>
                  </a:cxnLst>
                  <a:rect l="0" t="0" r="r" b="b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 cmpd="sng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3800" noProof="1"/>
            </a:p>
          </p:txBody>
        </p:sp>
      </p:grp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642910" y="2370119"/>
            <a:ext cx="630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de-DE" sz="1200" noProof="1" smtClean="0">
                <a:solidFill>
                  <a:srgbClr val="333333"/>
                </a:solidFill>
              </a:rPr>
              <a:t>miteco group</a:t>
            </a:r>
            <a:endParaRPr lang="de-DE" sz="1200" noProof="1">
              <a:solidFill>
                <a:srgbClr val="333333"/>
              </a:solidFill>
            </a:endParaRPr>
          </a:p>
        </p:txBody>
      </p:sp>
      <p:pic>
        <p:nvPicPr>
          <p:cNvPr id="27" name="Picture 3" descr="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714356"/>
            <a:ext cx="1337227" cy="93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714356"/>
            <a:ext cx="1316327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 l="75716" r="11259"/>
          <a:stretch>
            <a:fillRect/>
          </a:stretch>
        </p:blipFill>
        <p:spPr bwMode="auto">
          <a:xfrm>
            <a:off x="4357686" y="714356"/>
            <a:ext cx="1357308" cy="93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 descr="http://www.mitecosystem.com/img/photo/azbest/s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714356"/>
            <a:ext cx="1444622" cy="9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 descr="Logo1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15338" y="5715016"/>
            <a:ext cx="441284" cy="34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 descr="Logo1Z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60161" y="5854729"/>
            <a:ext cx="262385" cy="31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 descr="Logo1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05552" y="5609948"/>
            <a:ext cx="109043" cy="11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miteco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 dirty="0">
                <a:latin typeface="Calibri" pitchFamily="34" charset="0"/>
              </a:rPr>
              <a:t>www.miteco</a:t>
            </a:r>
            <a:r>
              <a:rPr lang="en-US" dirty="0">
                <a:latin typeface="Calibri" pitchFamily="34" charset="0"/>
              </a:rPr>
              <a:t>system</a:t>
            </a:r>
            <a:r>
              <a:rPr lang="sr-Latn-CS" dirty="0">
                <a:latin typeface="Calibri" pitchFamily="34" charset="0"/>
              </a:rPr>
              <a:t>.c</a:t>
            </a:r>
            <a:r>
              <a:rPr lang="en-US" dirty="0" err="1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42844" y="71414"/>
            <a:ext cx="7715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>
                <a:latin typeface="+mn-lt"/>
              </a:rPr>
              <a:t>MITECO  </a:t>
            </a:r>
            <a:r>
              <a:rPr lang="x-none" sz="2400" b="1" u="sng" dirty="0" smtClean="0">
                <a:latin typeface="+mn-lt"/>
              </a:rPr>
              <a:t>KORPORATIVNA STRUKTURA</a:t>
            </a:r>
            <a:r>
              <a:rPr lang="en-US" sz="2400" b="1" u="sng" dirty="0" smtClean="0">
                <a:latin typeface="+mn-lt"/>
              </a:rPr>
              <a:t> </a:t>
            </a:r>
            <a:endParaRPr lang="en-US" sz="2400" b="1" u="sng" dirty="0">
              <a:latin typeface="+mn-lt"/>
            </a:endParaRPr>
          </a:p>
        </p:txBody>
      </p:sp>
      <p:sp>
        <p:nvSpPr>
          <p:cNvPr id="191" name="Freeform 33"/>
          <p:cNvSpPr>
            <a:spLocks noEditPoints="1"/>
          </p:cNvSpPr>
          <p:nvPr/>
        </p:nvSpPr>
        <p:spPr bwMode="gray">
          <a:xfrm>
            <a:off x="8029787" y="4094770"/>
            <a:ext cx="130987" cy="5081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7"/>
              </a:cxn>
              <a:cxn ang="0">
                <a:pos x="112" y="18"/>
              </a:cxn>
              <a:cxn ang="0">
                <a:pos x="112" y="11"/>
              </a:cxn>
              <a:cxn ang="0">
                <a:pos x="0" y="0"/>
              </a:cxn>
              <a:cxn ang="0">
                <a:pos x="4" y="33"/>
              </a:cxn>
              <a:cxn ang="0">
                <a:pos x="108" y="43"/>
              </a:cxn>
              <a:cxn ang="0">
                <a:pos x="109" y="37"/>
              </a:cxn>
              <a:cxn ang="0">
                <a:pos x="4" y="26"/>
              </a:cxn>
              <a:cxn ang="0">
                <a:pos x="4" y="33"/>
              </a:cxn>
              <a:cxn ang="0">
                <a:pos x="14" y="57"/>
              </a:cxn>
              <a:cxn ang="0">
                <a:pos x="93" y="65"/>
              </a:cxn>
              <a:cxn ang="0">
                <a:pos x="98" y="59"/>
              </a:cxn>
              <a:cxn ang="0">
                <a:pos x="9" y="50"/>
              </a:cxn>
              <a:cxn ang="0">
                <a:pos x="14" y="57"/>
              </a:cxn>
            </a:cxnLst>
            <a:rect l="0" t="0" r="r" b="b"/>
            <a:pathLst>
              <a:path w="112" h="65">
                <a:moveTo>
                  <a:pt x="0" y="0"/>
                </a:moveTo>
                <a:cubicBezTo>
                  <a:pt x="0" y="2"/>
                  <a:pt x="1" y="5"/>
                  <a:pt x="1" y="7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12" y="16"/>
                  <a:pt x="112" y="13"/>
                  <a:pt x="112" y="11"/>
                </a:cubicBezTo>
                <a:lnTo>
                  <a:pt x="0" y="0"/>
                </a:lnTo>
                <a:close/>
                <a:moveTo>
                  <a:pt x="4" y="33"/>
                </a:moveTo>
                <a:cubicBezTo>
                  <a:pt x="108" y="43"/>
                  <a:pt x="108" y="43"/>
                  <a:pt x="108" y="43"/>
                </a:cubicBezTo>
                <a:cubicBezTo>
                  <a:pt x="108" y="42"/>
                  <a:pt x="108" y="39"/>
                  <a:pt x="109" y="37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9"/>
                  <a:pt x="4" y="31"/>
                  <a:pt x="4" y="33"/>
                </a:cubicBezTo>
                <a:close/>
                <a:moveTo>
                  <a:pt x="14" y="57"/>
                </a:moveTo>
                <a:cubicBezTo>
                  <a:pt x="93" y="65"/>
                  <a:pt x="93" y="65"/>
                  <a:pt x="93" y="65"/>
                </a:cubicBezTo>
                <a:cubicBezTo>
                  <a:pt x="95" y="63"/>
                  <a:pt x="97" y="61"/>
                  <a:pt x="98" y="59"/>
                </a:cubicBezTo>
                <a:cubicBezTo>
                  <a:pt x="9" y="50"/>
                  <a:pt x="9" y="50"/>
                  <a:pt x="9" y="50"/>
                </a:cubicBezTo>
                <a:cubicBezTo>
                  <a:pt x="11" y="52"/>
                  <a:pt x="12" y="54"/>
                  <a:pt x="14" y="57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9" name="Freeform 2"/>
          <p:cNvSpPr>
            <a:spLocks/>
          </p:cNvSpPr>
          <p:nvPr/>
        </p:nvSpPr>
        <p:spPr bwMode="auto">
          <a:xfrm>
            <a:off x="412750" y="2040596"/>
            <a:ext cx="2244725" cy="3825875"/>
          </a:xfrm>
          <a:custGeom>
            <a:avLst/>
            <a:gdLst/>
            <a:ahLst/>
            <a:cxnLst>
              <a:cxn ang="0">
                <a:pos x="0" y="706"/>
              </a:cxn>
              <a:cxn ang="0">
                <a:pos x="409" y="0"/>
              </a:cxn>
              <a:cxn ang="0">
                <a:pos x="1414" y="2"/>
              </a:cxn>
              <a:cxn ang="0">
                <a:pos x="1411" y="2410"/>
              </a:cxn>
              <a:cxn ang="0">
                <a:pos x="0" y="706"/>
              </a:cxn>
            </a:cxnLst>
            <a:rect l="0" t="0" r="r" b="b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gray">
          <a:xfrm>
            <a:off x="2643174" y="2071678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/>
            <a:r>
              <a:rPr lang="x-none" sz="2200" b="1" noProof="1" smtClean="0">
                <a:solidFill>
                  <a:schemeClr val="bg1"/>
                </a:solidFill>
                <a:latin typeface="+mn-lt"/>
              </a:rPr>
              <a:t>UKRATKO O</a:t>
            </a:r>
            <a:r>
              <a:rPr lang="de-DE" sz="2200" b="1" noProof="1" smtClean="0">
                <a:solidFill>
                  <a:schemeClr val="bg1"/>
                </a:solidFill>
                <a:latin typeface="+mn-lt"/>
              </a:rPr>
              <a:t>  MITECO SKOPJE  DOOEL</a:t>
            </a:r>
            <a:endParaRPr lang="de-DE" sz="2200" b="1" noProof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gray">
          <a:xfrm>
            <a:off x="2643174" y="2432041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190500" indent="-190500"/>
            <a:endParaRPr lang="de-DE" dirty="0" smtClean="0">
              <a:latin typeface="+mn-lt"/>
            </a:endParaRPr>
          </a:p>
          <a:p>
            <a:pPr marL="190500" indent="-190500">
              <a:buBlip>
                <a:blip r:embed="rId4"/>
              </a:buBlip>
            </a:pPr>
            <a:r>
              <a:rPr lang="x-none" dirty="0" smtClean="0">
                <a:latin typeface="+mn-lt"/>
              </a:rPr>
              <a:t>Oblasti poslovanja</a:t>
            </a:r>
            <a:r>
              <a:rPr lang="de-DE" dirty="0" smtClean="0">
                <a:latin typeface="+mn-lt"/>
              </a:rPr>
              <a:t>:</a:t>
            </a:r>
          </a:p>
          <a:p>
            <a:pPr marL="647700" lvl="1" indent="-190500">
              <a:buFont typeface="Wingdings" pitchFamily="2" charset="2"/>
              <a:buChar char="§"/>
            </a:pPr>
            <a:r>
              <a:rPr lang="x-none" dirty="0" smtClean="0">
                <a:latin typeface="+mn-lt"/>
              </a:rPr>
              <a:t>Sakupljanje</a:t>
            </a:r>
            <a:r>
              <a:rPr lang="de-DE" dirty="0" smtClean="0">
                <a:latin typeface="+mn-lt"/>
              </a:rPr>
              <a:t>, </a:t>
            </a:r>
            <a:r>
              <a:rPr lang="sr-Latn-CS" dirty="0" smtClean="0">
                <a:latin typeface="+mn-lt"/>
              </a:rPr>
              <a:t>t</a:t>
            </a:r>
            <a:r>
              <a:rPr lang="de-DE" dirty="0" smtClean="0">
                <a:latin typeface="+mn-lt"/>
              </a:rPr>
              <a:t>ransport </a:t>
            </a:r>
            <a:r>
              <a:rPr lang="sr-Latn-CS" dirty="0" smtClean="0">
                <a:latin typeface="+mn-lt"/>
              </a:rPr>
              <a:t>i</a:t>
            </a:r>
            <a:r>
              <a:rPr lang="de-DE" dirty="0" smtClean="0">
                <a:latin typeface="+mn-lt"/>
              </a:rPr>
              <a:t> </a:t>
            </a:r>
            <a:r>
              <a:rPr lang="sr-Latn-CS" dirty="0" smtClean="0">
                <a:latin typeface="+mn-lt"/>
              </a:rPr>
              <a:t>r</a:t>
            </a:r>
            <a:r>
              <a:rPr lang="de-DE" dirty="0" smtClean="0">
                <a:latin typeface="+mn-lt"/>
              </a:rPr>
              <a:t>ec</a:t>
            </a:r>
            <a:r>
              <a:rPr lang="x-none" smtClean="0">
                <a:latin typeface="+mn-lt"/>
              </a:rPr>
              <a:t>iklaža </a:t>
            </a:r>
            <a:r>
              <a:rPr lang="sr-Latn-CS" dirty="0" smtClean="0">
                <a:latin typeface="+mn-lt"/>
              </a:rPr>
              <a:t>i</a:t>
            </a:r>
            <a:r>
              <a:rPr lang="de-DE" dirty="0" smtClean="0">
                <a:latin typeface="+mn-lt"/>
              </a:rPr>
              <a:t>ndustri</a:t>
            </a:r>
            <a:r>
              <a:rPr lang="x-none" smtClean="0">
                <a:latin typeface="+mn-lt"/>
              </a:rPr>
              <a:t>jskog</a:t>
            </a:r>
            <a:r>
              <a:rPr lang="de-DE" dirty="0" smtClean="0">
                <a:latin typeface="+mn-lt"/>
              </a:rPr>
              <a:t> </a:t>
            </a:r>
            <a:r>
              <a:rPr lang="sr-Latn-CS" dirty="0" smtClean="0">
                <a:latin typeface="+mn-lt"/>
              </a:rPr>
              <a:t>m</a:t>
            </a:r>
            <a:r>
              <a:rPr lang="de-DE" dirty="0" smtClean="0">
                <a:latin typeface="+mn-lt"/>
              </a:rPr>
              <a:t>ateri</a:t>
            </a:r>
            <a:r>
              <a:rPr lang="x-none" dirty="0" smtClean="0">
                <a:latin typeface="+mn-lt"/>
              </a:rPr>
              <a:t>j</a:t>
            </a:r>
            <a:r>
              <a:rPr lang="de-DE" dirty="0" smtClean="0">
                <a:latin typeface="+mn-lt"/>
              </a:rPr>
              <a:t>al</a:t>
            </a:r>
            <a:r>
              <a:rPr lang="x-none" dirty="0" smtClean="0">
                <a:latin typeface="+mn-lt"/>
              </a:rPr>
              <a:t>a</a:t>
            </a:r>
            <a:r>
              <a:rPr lang="de-DE" dirty="0" smtClean="0">
                <a:latin typeface="+mn-lt"/>
              </a:rPr>
              <a:t> </a:t>
            </a:r>
            <a:r>
              <a:rPr lang="x-none" smtClean="0">
                <a:latin typeface="+mn-lt"/>
              </a:rPr>
              <a:t>i </a:t>
            </a:r>
            <a:r>
              <a:rPr lang="sr-Latn-CS" dirty="0" smtClean="0">
                <a:latin typeface="+mn-lt"/>
              </a:rPr>
              <a:t>o</a:t>
            </a:r>
            <a:r>
              <a:rPr lang="x-none" smtClean="0">
                <a:latin typeface="+mn-lt"/>
              </a:rPr>
              <a:t>preme</a:t>
            </a:r>
            <a:endParaRPr lang="de-DE" dirty="0" smtClean="0">
              <a:latin typeface="+mn-lt"/>
            </a:endParaRPr>
          </a:p>
          <a:p>
            <a:pPr marL="647700" lvl="1" indent="-190500">
              <a:buFont typeface="Wingdings" pitchFamily="2" charset="2"/>
              <a:buChar char="§"/>
            </a:pPr>
            <a:r>
              <a:rPr lang="sr-Latn-CS" dirty="0" smtClean="0">
                <a:latin typeface="+mn-lt"/>
              </a:rPr>
              <a:t>T</a:t>
            </a:r>
            <a:r>
              <a:rPr lang="de-DE" dirty="0" smtClean="0">
                <a:latin typeface="+mn-lt"/>
              </a:rPr>
              <a:t>r</a:t>
            </a:r>
            <a:r>
              <a:rPr lang="x-none" smtClean="0">
                <a:latin typeface="+mn-lt"/>
              </a:rPr>
              <a:t>govina </a:t>
            </a:r>
            <a:r>
              <a:rPr lang="sr-Latn-CS" dirty="0" smtClean="0">
                <a:latin typeface="+mn-lt"/>
              </a:rPr>
              <a:t>s</a:t>
            </a:r>
            <a:r>
              <a:rPr lang="x-none" smtClean="0">
                <a:latin typeface="+mn-lt"/>
              </a:rPr>
              <a:t>ekundarnim </a:t>
            </a:r>
            <a:r>
              <a:rPr lang="sr-Latn-CS" dirty="0" smtClean="0">
                <a:latin typeface="+mn-lt"/>
              </a:rPr>
              <a:t>s</a:t>
            </a:r>
            <a:r>
              <a:rPr lang="x-none" smtClean="0">
                <a:latin typeface="+mn-lt"/>
              </a:rPr>
              <a:t>irovinama</a:t>
            </a:r>
            <a:endParaRPr lang="de-DE" dirty="0" smtClean="0">
              <a:latin typeface="+mn-lt"/>
            </a:endParaRPr>
          </a:p>
          <a:p>
            <a:pPr marL="647700" lvl="1" indent="-190500"/>
            <a:endParaRPr lang="de-DE" sz="500" dirty="0" smtClean="0">
              <a:latin typeface="+mn-lt"/>
            </a:endParaRPr>
          </a:p>
          <a:p>
            <a:pPr marL="190500" indent="-190500">
              <a:buBlip>
                <a:blip r:embed="rId4"/>
              </a:buBlip>
            </a:pPr>
            <a:endParaRPr lang="x-none" dirty="0" smtClean="0">
              <a:latin typeface="+mn-lt"/>
            </a:endParaRPr>
          </a:p>
          <a:p>
            <a:pPr marL="190500" indent="-190500">
              <a:buBlip>
                <a:blip r:embed="rId4"/>
              </a:buBlip>
            </a:pPr>
            <a:r>
              <a:rPr lang="de-DE" dirty="0" smtClean="0">
                <a:latin typeface="+mn-lt"/>
              </a:rPr>
              <a:t> </a:t>
            </a:r>
            <a:r>
              <a:rPr lang="x-none" dirty="0" smtClean="0">
                <a:latin typeface="+mn-lt"/>
              </a:rPr>
              <a:t>Ljudski resursi</a:t>
            </a:r>
            <a:r>
              <a:rPr lang="de-DE" dirty="0" smtClean="0">
                <a:latin typeface="+mn-lt"/>
              </a:rPr>
              <a:t>: </a:t>
            </a:r>
          </a:p>
          <a:p>
            <a:pPr marL="647700" lvl="1" indent="-190500">
              <a:buFont typeface="Wingdings" pitchFamily="2" charset="2"/>
              <a:buChar char="§"/>
            </a:pPr>
            <a:r>
              <a:rPr lang="de-DE" dirty="0" smtClean="0">
                <a:latin typeface="+mn-lt"/>
              </a:rPr>
              <a:t>M</a:t>
            </a:r>
            <a:r>
              <a:rPr lang="x-none" dirty="0" smtClean="0">
                <a:latin typeface="+mn-lt"/>
              </a:rPr>
              <a:t>e</a:t>
            </a:r>
            <a:r>
              <a:rPr lang="de-DE" dirty="0" smtClean="0">
                <a:latin typeface="+mn-lt"/>
              </a:rPr>
              <a:t>na</a:t>
            </a:r>
            <a:r>
              <a:rPr lang="x-none" dirty="0" smtClean="0">
                <a:latin typeface="+mn-lt"/>
              </a:rPr>
              <a:t>džment</a:t>
            </a:r>
            <a:r>
              <a:rPr lang="de-DE" dirty="0" smtClean="0">
                <a:latin typeface="+mn-lt"/>
              </a:rPr>
              <a:t>: 1</a:t>
            </a:r>
          </a:p>
          <a:p>
            <a:pPr marL="647700" lvl="1" indent="-190500">
              <a:buFont typeface="Wingdings" pitchFamily="2" charset="2"/>
              <a:buChar char="§"/>
            </a:pPr>
            <a:r>
              <a:rPr lang="de-DE" dirty="0" smtClean="0">
                <a:latin typeface="+mn-lt"/>
              </a:rPr>
              <a:t>Administra</a:t>
            </a:r>
            <a:r>
              <a:rPr lang="x-none" dirty="0" smtClean="0">
                <a:latin typeface="+mn-lt"/>
              </a:rPr>
              <a:t>cija</a:t>
            </a:r>
            <a:r>
              <a:rPr lang="de-DE" dirty="0" smtClean="0">
                <a:latin typeface="+mn-lt"/>
              </a:rPr>
              <a:t>: 1</a:t>
            </a:r>
          </a:p>
          <a:p>
            <a:pPr marL="190500" indent="-190500"/>
            <a:endParaRPr lang="de-DE" sz="500" dirty="0" smtClean="0">
              <a:latin typeface="+mn-lt"/>
            </a:endParaRPr>
          </a:p>
          <a:p>
            <a:pPr marL="190500" indent="-190500"/>
            <a:endParaRPr lang="en-US" dirty="0">
              <a:latin typeface="+mn-lt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23850" y="2050121"/>
            <a:ext cx="1482725" cy="1482725"/>
            <a:chOff x="1166" y="1342"/>
            <a:chExt cx="934" cy="934"/>
          </a:xfrm>
        </p:grpSpPr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1164" y="1340"/>
              <a:ext cx="934" cy="934"/>
              <a:chOff x="1710" y="1035"/>
              <a:chExt cx="2316" cy="2316"/>
            </a:xfrm>
          </p:grpSpPr>
          <p:grpSp>
            <p:nvGrpSpPr>
              <p:cNvPr id="7" name="Group 10"/>
              <p:cNvGrpSpPr>
                <a:grpSpLocks/>
              </p:cNvGrpSpPr>
              <p:nvPr/>
            </p:nvGrpSpPr>
            <p:grpSpPr bwMode="auto">
              <a:xfrm rot="3600000">
                <a:off x="1710" y="1035"/>
                <a:ext cx="2316" cy="2316"/>
                <a:chOff x="1710" y="1035"/>
                <a:chExt cx="2316" cy="2316"/>
              </a:xfrm>
            </p:grpSpPr>
            <p:sp>
              <p:nvSpPr>
                <p:cNvPr id="23" name="Freeform 11"/>
                <p:cNvSpPr>
                  <a:spLocks/>
                </p:cNvSpPr>
                <p:nvPr/>
              </p:nvSpPr>
              <p:spPr bwMode="gray">
                <a:xfrm>
                  <a:off x="2866" y="1599"/>
                  <a:ext cx="1160" cy="1752"/>
                </a:xfrm>
                <a:custGeom>
                  <a:avLst/>
                  <a:gdLst/>
                  <a:ahLst/>
                  <a:cxnLst>
                    <a:cxn ang="0">
                      <a:pos x="688" y="9"/>
                    </a:cxn>
                    <a:cxn ang="0">
                      <a:pos x="602" y="59"/>
                    </a:cxn>
                    <a:cxn ang="0">
                      <a:pos x="598" y="57"/>
                    </a:cxn>
                    <a:cxn ang="0">
                      <a:pos x="592" y="40"/>
                    </a:cxn>
                    <a:cxn ang="0">
                      <a:pos x="589" y="19"/>
                    </a:cxn>
                    <a:cxn ang="0">
                      <a:pos x="548" y="8"/>
                    </a:cxn>
                    <a:cxn ang="0">
                      <a:pos x="537" y="49"/>
                    </a:cxn>
                    <a:cxn ang="0">
                      <a:pos x="553" y="62"/>
                    </a:cxn>
                    <a:cxn ang="0">
                      <a:pos x="553" y="62"/>
                    </a:cxn>
                    <a:cxn ang="0">
                      <a:pos x="565" y="76"/>
                    </a:cxn>
                    <a:cxn ang="0">
                      <a:pos x="565" y="80"/>
                    </a:cxn>
                    <a:cxn ang="0">
                      <a:pos x="477" y="131"/>
                    </a:cxn>
                    <a:cxn ang="0">
                      <a:pos x="551" y="406"/>
                    </a:cxn>
                    <a:cxn ang="0">
                      <a:pos x="477" y="681"/>
                    </a:cxn>
                    <a:cxn ang="0">
                      <a:pos x="0" y="957"/>
                    </a:cxn>
                    <a:cxn ang="0">
                      <a:pos x="0" y="1047"/>
                    </a:cxn>
                    <a:cxn ang="0">
                      <a:pos x="0" y="1058"/>
                    </a:cxn>
                    <a:cxn ang="0">
                      <a:pos x="4" y="1060"/>
                    </a:cxn>
                    <a:cxn ang="0">
                      <a:pos x="22" y="1056"/>
                    </a:cxn>
                    <a:cxn ang="0">
                      <a:pos x="22" y="1056"/>
                    </a:cxn>
                    <a:cxn ang="0">
                      <a:pos x="42" y="1049"/>
                    </a:cxn>
                    <a:cxn ang="0">
                      <a:pos x="71" y="1079"/>
                    </a:cxn>
                    <a:cxn ang="0">
                      <a:pos x="42" y="1110"/>
                    </a:cxn>
                    <a:cxn ang="0">
                      <a:pos x="22" y="1102"/>
                    </a:cxn>
                    <a:cxn ang="0">
                      <a:pos x="4" y="1099"/>
                    </a:cxn>
                    <a:cxn ang="0">
                      <a:pos x="0" y="1101"/>
                    </a:cxn>
                    <a:cxn ang="0">
                      <a:pos x="0" y="1108"/>
                    </a:cxn>
                    <a:cxn ang="0">
                      <a:pos x="0" y="1200"/>
                    </a:cxn>
                    <a:cxn ang="0">
                      <a:pos x="688" y="803"/>
                    </a:cxn>
                    <a:cxn ang="0">
                      <a:pos x="794" y="406"/>
                    </a:cxn>
                    <a:cxn ang="0">
                      <a:pos x="688" y="9"/>
                    </a:cxn>
                  </a:cxnLst>
                  <a:rect l="0" t="0" r="r" b="b"/>
                  <a:pathLst>
                    <a:path w="794" h="1200">
                      <a:moveTo>
                        <a:pt x="688" y="9"/>
                      </a:move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58"/>
                        <a:pt x="600" y="58"/>
                        <a:pt x="598" y="57"/>
                      </a:cubicBezTo>
                      <a:cubicBezTo>
                        <a:pt x="593" y="53"/>
                        <a:pt x="590" y="45"/>
                        <a:pt x="592" y="40"/>
                      </a:cubicBezTo>
                      <a:cubicBezTo>
                        <a:pt x="594" y="33"/>
                        <a:pt x="593" y="25"/>
                        <a:pt x="589" y="19"/>
                      </a:cubicBezTo>
                      <a:cubicBezTo>
                        <a:pt x="581" y="5"/>
                        <a:pt x="563" y="0"/>
                        <a:pt x="548" y="8"/>
                      </a:cubicBezTo>
                      <a:cubicBezTo>
                        <a:pt x="534" y="17"/>
                        <a:pt x="529" y="35"/>
                        <a:pt x="537" y="49"/>
                      </a:cubicBezTo>
                      <a:cubicBezTo>
                        <a:pt x="540" y="56"/>
                        <a:pt x="546" y="60"/>
                        <a:pt x="553" y="62"/>
                      </a:cubicBezTo>
                      <a:cubicBezTo>
                        <a:pt x="553" y="62"/>
                        <a:pt x="553" y="62"/>
                        <a:pt x="553" y="62"/>
                      </a:cubicBezTo>
                      <a:cubicBezTo>
                        <a:pt x="559" y="63"/>
                        <a:pt x="564" y="69"/>
                        <a:pt x="565" y="76"/>
                      </a:cubicBezTo>
                      <a:cubicBezTo>
                        <a:pt x="565" y="78"/>
                        <a:pt x="565" y="79"/>
                        <a:pt x="565" y="80"/>
                      </a:cubicBezTo>
                      <a:cubicBezTo>
                        <a:pt x="477" y="131"/>
                        <a:pt x="477" y="131"/>
                        <a:pt x="477" y="131"/>
                      </a:cubicBezTo>
                      <a:cubicBezTo>
                        <a:pt x="524" y="212"/>
                        <a:pt x="551" y="306"/>
                        <a:pt x="551" y="406"/>
                      </a:cubicBezTo>
                      <a:cubicBezTo>
                        <a:pt x="551" y="507"/>
                        <a:pt x="524" y="601"/>
                        <a:pt x="477" y="681"/>
                      </a:cubicBezTo>
                      <a:cubicBezTo>
                        <a:pt x="382" y="846"/>
                        <a:pt x="204" y="957"/>
                        <a:pt x="0" y="957"/>
                      </a:cubicBezTo>
                      <a:cubicBezTo>
                        <a:pt x="0" y="1047"/>
                        <a:pt x="0" y="1047"/>
                        <a:pt x="0" y="1047"/>
                      </a:cubicBezTo>
                      <a:cubicBezTo>
                        <a:pt x="0" y="1058"/>
                        <a:pt x="0" y="1058"/>
                        <a:pt x="0" y="1058"/>
                      </a:cubicBezTo>
                      <a:cubicBezTo>
                        <a:pt x="2" y="1058"/>
                        <a:pt x="3" y="1059"/>
                        <a:pt x="4" y="1060"/>
                      </a:cubicBezTo>
                      <a:cubicBezTo>
                        <a:pt x="10" y="1063"/>
                        <a:pt x="18" y="1061"/>
                        <a:pt x="22" y="1056"/>
                      </a:cubicBezTo>
                      <a:cubicBezTo>
                        <a:pt x="22" y="1056"/>
                        <a:pt x="22" y="1056"/>
                        <a:pt x="22" y="1056"/>
                      </a:cubicBezTo>
                      <a:cubicBezTo>
                        <a:pt x="27" y="1052"/>
                        <a:pt x="34" y="1049"/>
                        <a:pt x="42" y="1049"/>
                      </a:cubicBezTo>
                      <a:cubicBezTo>
                        <a:pt x="58" y="1049"/>
                        <a:pt x="71" y="1063"/>
                        <a:pt x="71" y="1079"/>
                      </a:cubicBezTo>
                      <a:cubicBezTo>
                        <a:pt x="71" y="1096"/>
                        <a:pt x="58" y="1110"/>
                        <a:pt x="42" y="1110"/>
                      </a:cubicBezTo>
                      <a:cubicBezTo>
                        <a:pt x="34" y="1110"/>
                        <a:pt x="27" y="1107"/>
                        <a:pt x="22" y="1102"/>
                      </a:cubicBezTo>
                      <a:cubicBezTo>
                        <a:pt x="18" y="1097"/>
                        <a:pt x="10" y="1096"/>
                        <a:pt x="4" y="1099"/>
                      </a:cubicBezTo>
                      <a:cubicBezTo>
                        <a:pt x="3" y="1099"/>
                        <a:pt x="2" y="1100"/>
                        <a:pt x="0" y="1101"/>
                      </a:cubicBezTo>
                      <a:cubicBezTo>
                        <a:pt x="0" y="1108"/>
                        <a:pt x="0" y="1108"/>
                        <a:pt x="0" y="1108"/>
                      </a:cubicBezTo>
                      <a:cubicBezTo>
                        <a:pt x="0" y="1200"/>
                        <a:pt x="0" y="1200"/>
                        <a:pt x="0" y="1200"/>
                      </a:cubicBezTo>
                      <a:cubicBezTo>
                        <a:pt x="294" y="1200"/>
                        <a:pt x="551" y="1040"/>
                        <a:pt x="688" y="803"/>
                      </a:cubicBezTo>
                      <a:cubicBezTo>
                        <a:pt x="755" y="686"/>
                        <a:pt x="794" y="551"/>
                        <a:pt x="794" y="406"/>
                      </a:cubicBezTo>
                      <a:cubicBezTo>
                        <a:pt x="794" y="262"/>
                        <a:pt x="755" y="126"/>
                        <a:pt x="688" y="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A90404">
                        <a:shade val="30000"/>
                        <a:satMod val="115000"/>
                      </a:srgbClr>
                    </a:gs>
                    <a:gs pos="50000">
                      <a:srgbClr val="A90404">
                        <a:shade val="67500"/>
                        <a:satMod val="115000"/>
                      </a:srgbClr>
                    </a:gs>
                    <a:gs pos="100000">
                      <a:srgbClr val="A90404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softEdge rad="12700"/>
                </a:effec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12"/>
                <p:cNvSpPr>
                  <a:spLocks/>
                </p:cNvSpPr>
                <p:nvPr/>
              </p:nvSpPr>
              <p:spPr bwMode="gray">
                <a:xfrm>
                  <a:off x="1710" y="1612"/>
                  <a:ext cx="1262" cy="1739"/>
                </a:xfrm>
                <a:custGeom>
                  <a:avLst/>
                  <a:gdLst/>
                  <a:ahLst/>
                  <a:cxnLst>
                    <a:cxn ang="0">
                      <a:pos x="835" y="1040"/>
                    </a:cxn>
                    <a:cxn ang="0">
                      <a:pos x="815" y="1047"/>
                    </a:cxn>
                    <a:cxn ang="0">
                      <a:pos x="815" y="1047"/>
                    </a:cxn>
                    <a:cxn ang="0">
                      <a:pos x="797" y="1051"/>
                    </a:cxn>
                    <a:cxn ang="0">
                      <a:pos x="793" y="1049"/>
                    </a:cxn>
                    <a:cxn ang="0">
                      <a:pos x="793" y="1038"/>
                    </a:cxn>
                    <a:cxn ang="0">
                      <a:pos x="793" y="948"/>
                    </a:cxn>
                    <a:cxn ang="0">
                      <a:pos x="317" y="672"/>
                    </a:cxn>
                    <a:cxn ang="0">
                      <a:pos x="243" y="397"/>
                    </a:cxn>
                    <a:cxn ang="0">
                      <a:pos x="317" y="122"/>
                    </a:cxn>
                    <a:cxn ang="0">
                      <a:pos x="231" y="73"/>
                    </a:cxn>
                    <a:cxn ang="0">
                      <a:pos x="228" y="75"/>
                    </a:cxn>
                    <a:cxn ang="0">
                      <a:pos x="221" y="92"/>
                    </a:cxn>
                    <a:cxn ang="0">
                      <a:pos x="221" y="92"/>
                    </a:cxn>
                    <a:cxn ang="0">
                      <a:pos x="218" y="113"/>
                    </a:cxn>
                    <a:cxn ang="0">
                      <a:pos x="177" y="123"/>
                    </a:cxn>
                    <a:cxn ang="0">
                      <a:pos x="166" y="82"/>
                    </a:cxn>
                    <a:cxn ang="0">
                      <a:pos x="182" y="69"/>
                    </a:cxn>
                    <a:cxn ang="0">
                      <a:pos x="194" y="55"/>
                    </a:cxn>
                    <a:cxn ang="0">
                      <a:pos x="194" y="51"/>
                    </a:cxn>
                    <a:cxn ang="0">
                      <a:pos x="106" y="0"/>
                    </a:cxn>
                    <a:cxn ang="0">
                      <a:pos x="0" y="397"/>
                    </a:cxn>
                    <a:cxn ang="0">
                      <a:pos x="106" y="794"/>
                    </a:cxn>
                    <a:cxn ang="0">
                      <a:pos x="793" y="1191"/>
                    </a:cxn>
                    <a:cxn ang="0">
                      <a:pos x="793" y="1099"/>
                    </a:cxn>
                    <a:cxn ang="0">
                      <a:pos x="793" y="1092"/>
                    </a:cxn>
                    <a:cxn ang="0">
                      <a:pos x="797" y="1090"/>
                    </a:cxn>
                    <a:cxn ang="0">
                      <a:pos x="815" y="1093"/>
                    </a:cxn>
                    <a:cxn ang="0">
                      <a:pos x="835" y="1101"/>
                    </a:cxn>
                    <a:cxn ang="0">
                      <a:pos x="864" y="1070"/>
                    </a:cxn>
                    <a:cxn ang="0">
                      <a:pos x="835" y="1040"/>
                    </a:cxn>
                  </a:cxnLst>
                  <a:rect l="0" t="0" r="r" b="b"/>
                  <a:pathLst>
                    <a:path w="864" h="1191">
                      <a:moveTo>
                        <a:pt x="835" y="1040"/>
                      </a:moveTo>
                      <a:cubicBezTo>
                        <a:pt x="827" y="1040"/>
                        <a:pt x="820" y="1043"/>
                        <a:pt x="815" y="1047"/>
                      </a:cubicBezTo>
                      <a:cubicBezTo>
                        <a:pt x="815" y="1047"/>
                        <a:pt x="815" y="1047"/>
                        <a:pt x="815" y="1047"/>
                      </a:cubicBezTo>
                      <a:cubicBezTo>
                        <a:pt x="811" y="1052"/>
                        <a:pt x="803" y="1054"/>
                        <a:pt x="797" y="1051"/>
                      </a:cubicBezTo>
                      <a:cubicBezTo>
                        <a:pt x="796" y="1050"/>
                        <a:pt x="795" y="1049"/>
                        <a:pt x="793" y="1049"/>
                      </a:cubicBezTo>
                      <a:cubicBezTo>
                        <a:pt x="793" y="1038"/>
                        <a:pt x="793" y="1038"/>
                        <a:pt x="793" y="1038"/>
                      </a:cubicBezTo>
                      <a:cubicBezTo>
                        <a:pt x="793" y="948"/>
                        <a:pt x="793" y="948"/>
                        <a:pt x="793" y="948"/>
                      </a:cubicBezTo>
                      <a:cubicBezTo>
                        <a:pt x="590" y="948"/>
                        <a:pt x="412" y="837"/>
                        <a:pt x="317" y="672"/>
                      </a:cubicBezTo>
                      <a:cubicBezTo>
                        <a:pt x="270" y="592"/>
                        <a:pt x="243" y="498"/>
                        <a:pt x="243" y="397"/>
                      </a:cubicBezTo>
                      <a:cubicBezTo>
                        <a:pt x="243" y="297"/>
                        <a:pt x="270" y="203"/>
                        <a:pt x="317" y="122"/>
                      </a:cubicBezTo>
                      <a:cubicBezTo>
                        <a:pt x="231" y="73"/>
                        <a:pt x="231" y="73"/>
                        <a:pt x="231" y="73"/>
                      </a:cubicBezTo>
                      <a:cubicBezTo>
                        <a:pt x="230" y="73"/>
                        <a:pt x="229" y="74"/>
                        <a:pt x="228" y="75"/>
                      </a:cubicBezTo>
                      <a:cubicBezTo>
                        <a:pt x="222" y="79"/>
                        <a:pt x="219" y="86"/>
                        <a:pt x="221" y="92"/>
                      </a:cubicBezTo>
                      <a:cubicBezTo>
                        <a:pt x="221" y="92"/>
                        <a:pt x="221" y="92"/>
                        <a:pt x="221" y="92"/>
                      </a:cubicBezTo>
                      <a:cubicBezTo>
                        <a:pt x="223" y="99"/>
                        <a:pt x="222" y="106"/>
                        <a:pt x="218" y="113"/>
                      </a:cubicBezTo>
                      <a:cubicBezTo>
                        <a:pt x="210" y="127"/>
                        <a:pt x="192" y="131"/>
                        <a:pt x="177" y="123"/>
                      </a:cubicBezTo>
                      <a:cubicBezTo>
                        <a:pt x="163" y="115"/>
                        <a:pt x="158" y="96"/>
                        <a:pt x="166" y="82"/>
                      </a:cubicBezTo>
                      <a:cubicBezTo>
                        <a:pt x="169" y="76"/>
                        <a:pt x="175" y="71"/>
                        <a:pt x="182" y="69"/>
                      </a:cubicBezTo>
                      <a:cubicBezTo>
                        <a:pt x="188" y="68"/>
                        <a:pt x="193" y="62"/>
                        <a:pt x="194" y="55"/>
                      </a:cubicBezTo>
                      <a:cubicBezTo>
                        <a:pt x="194" y="54"/>
                        <a:pt x="194" y="52"/>
                        <a:pt x="194" y="51"/>
                      </a:cubicBez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38" y="117"/>
                        <a:pt x="0" y="253"/>
                        <a:pt x="0" y="397"/>
                      </a:cubicBezTo>
                      <a:cubicBezTo>
                        <a:pt x="0" y="542"/>
                        <a:pt x="38" y="677"/>
                        <a:pt x="106" y="794"/>
                      </a:cubicBezTo>
                      <a:cubicBezTo>
                        <a:pt x="243" y="1031"/>
                        <a:pt x="500" y="1191"/>
                        <a:pt x="793" y="1191"/>
                      </a:cubicBezTo>
                      <a:cubicBezTo>
                        <a:pt x="793" y="1099"/>
                        <a:pt x="793" y="1099"/>
                        <a:pt x="793" y="1099"/>
                      </a:cubicBezTo>
                      <a:cubicBezTo>
                        <a:pt x="793" y="1092"/>
                        <a:pt x="793" y="1092"/>
                        <a:pt x="793" y="1092"/>
                      </a:cubicBezTo>
                      <a:cubicBezTo>
                        <a:pt x="795" y="1091"/>
                        <a:pt x="796" y="1090"/>
                        <a:pt x="797" y="1090"/>
                      </a:cubicBezTo>
                      <a:cubicBezTo>
                        <a:pt x="803" y="1087"/>
                        <a:pt x="811" y="1088"/>
                        <a:pt x="815" y="1093"/>
                      </a:cubicBezTo>
                      <a:cubicBezTo>
                        <a:pt x="820" y="1098"/>
                        <a:pt x="827" y="1101"/>
                        <a:pt x="835" y="1101"/>
                      </a:cubicBezTo>
                      <a:cubicBezTo>
                        <a:pt x="851" y="1101"/>
                        <a:pt x="864" y="1087"/>
                        <a:pt x="864" y="1070"/>
                      </a:cubicBezTo>
                      <a:cubicBezTo>
                        <a:pt x="864" y="1054"/>
                        <a:pt x="851" y="1040"/>
                        <a:pt x="835" y="1040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13"/>
                <p:cNvSpPr>
                  <a:spLocks/>
                </p:cNvSpPr>
                <p:nvPr/>
              </p:nvSpPr>
              <p:spPr bwMode="gray">
                <a:xfrm>
                  <a:off x="1862" y="1035"/>
                  <a:ext cx="2010" cy="768"/>
                </a:xfrm>
                <a:custGeom>
                  <a:avLst/>
                  <a:gdLst/>
                  <a:ahLst/>
                  <a:cxnLst>
                    <a:cxn ang="0">
                      <a:pos x="1164" y="518"/>
                    </a:cxn>
                    <a:cxn ang="0">
                      <a:pos x="1252" y="467"/>
                    </a:cxn>
                    <a:cxn ang="0">
                      <a:pos x="1252" y="463"/>
                    </a:cxn>
                    <a:cxn ang="0">
                      <a:pos x="1240" y="449"/>
                    </a:cxn>
                    <a:cxn ang="0">
                      <a:pos x="1240" y="449"/>
                    </a:cxn>
                    <a:cxn ang="0">
                      <a:pos x="1224" y="436"/>
                    </a:cxn>
                    <a:cxn ang="0">
                      <a:pos x="1235" y="395"/>
                    </a:cxn>
                    <a:cxn ang="0">
                      <a:pos x="1276" y="406"/>
                    </a:cxn>
                    <a:cxn ang="0">
                      <a:pos x="1279" y="427"/>
                    </a:cxn>
                    <a:cxn ang="0">
                      <a:pos x="1285" y="444"/>
                    </a:cxn>
                    <a:cxn ang="0">
                      <a:pos x="1289" y="446"/>
                    </a:cxn>
                    <a:cxn ang="0">
                      <a:pos x="1375" y="396"/>
                    </a:cxn>
                    <a:cxn ang="0">
                      <a:pos x="687" y="0"/>
                    </a:cxn>
                    <a:cxn ang="0">
                      <a:pos x="0" y="396"/>
                    </a:cxn>
                    <a:cxn ang="0">
                      <a:pos x="88" y="447"/>
                    </a:cxn>
                    <a:cxn ang="0">
                      <a:pos x="88" y="451"/>
                    </a:cxn>
                    <a:cxn ang="0">
                      <a:pos x="76" y="465"/>
                    </a:cxn>
                    <a:cxn ang="0">
                      <a:pos x="60" y="478"/>
                    </a:cxn>
                    <a:cxn ang="0">
                      <a:pos x="71" y="519"/>
                    </a:cxn>
                    <a:cxn ang="0">
                      <a:pos x="112" y="509"/>
                    </a:cxn>
                    <a:cxn ang="0">
                      <a:pos x="115" y="488"/>
                    </a:cxn>
                    <a:cxn ang="0">
                      <a:pos x="115" y="488"/>
                    </a:cxn>
                    <a:cxn ang="0">
                      <a:pos x="122" y="471"/>
                    </a:cxn>
                    <a:cxn ang="0">
                      <a:pos x="125" y="469"/>
                    </a:cxn>
                    <a:cxn ang="0">
                      <a:pos x="211" y="518"/>
                    </a:cxn>
                    <a:cxn ang="0">
                      <a:pos x="687" y="243"/>
                    </a:cxn>
                    <a:cxn ang="0">
                      <a:pos x="1164" y="518"/>
                    </a:cxn>
                  </a:cxnLst>
                  <a:rect l="0" t="0" r="r" b="b"/>
                  <a:pathLst>
                    <a:path w="1375" h="527">
                      <a:moveTo>
                        <a:pt x="1164" y="518"/>
                      </a:moveTo>
                      <a:cubicBezTo>
                        <a:pt x="1252" y="467"/>
                        <a:pt x="1252" y="467"/>
                        <a:pt x="1252" y="467"/>
                      </a:cubicBezTo>
                      <a:cubicBezTo>
                        <a:pt x="1252" y="466"/>
                        <a:pt x="1252" y="465"/>
                        <a:pt x="1252" y="463"/>
                      </a:cubicBezTo>
                      <a:cubicBezTo>
                        <a:pt x="1251" y="456"/>
                        <a:pt x="1246" y="450"/>
                        <a:pt x="1240" y="449"/>
                      </a:cubicBezTo>
                      <a:cubicBezTo>
                        <a:pt x="1240" y="449"/>
                        <a:pt x="1240" y="449"/>
                        <a:pt x="1240" y="449"/>
                      </a:cubicBezTo>
                      <a:cubicBezTo>
                        <a:pt x="1233" y="447"/>
                        <a:pt x="1227" y="443"/>
                        <a:pt x="1224" y="436"/>
                      </a:cubicBezTo>
                      <a:cubicBezTo>
                        <a:pt x="1216" y="422"/>
                        <a:pt x="1221" y="404"/>
                        <a:pt x="1235" y="395"/>
                      </a:cubicBezTo>
                      <a:cubicBezTo>
                        <a:pt x="1250" y="387"/>
                        <a:pt x="1268" y="392"/>
                        <a:pt x="1276" y="406"/>
                      </a:cubicBezTo>
                      <a:cubicBezTo>
                        <a:pt x="1280" y="412"/>
                        <a:pt x="1281" y="420"/>
                        <a:pt x="1279" y="427"/>
                      </a:cubicBezTo>
                      <a:cubicBezTo>
                        <a:pt x="1277" y="432"/>
                        <a:pt x="1280" y="440"/>
                        <a:pt x="1285" y="444"/>
                      </a:cubicBezTo>
                      <a:cubicBezTo>
                        <a:pt x="1287" y="445"/>
                        <a:pt x="1288" y="445"/>
                        <a:pt x="1289" y="446"/>
                      </a:cubicBezTo>
                      <a:cubicBezTo>
                        <a:pt x="1375" y="396"/>
                        <a:pt x="1375" y="396"/>
                        <a:pt x="1375" y="396"/>
                      </a:cubicBezTo>
                      <a:cubicBezTo>
                        <a:pt x="1238" y="159"/>
                        <a:pt x="981" y="0"/>
                        <a:pt x="687" y="0"/>
                      </a:cubicBezTo>
                      <a:cubicBezTo>
                        <a:pt x="394" y="0"/>
                        <a:pt x="137" y="159"/>
                        <a:pt x="0" y="396"/>
                      </a:cubicBezTo>
                      <a:cubicBezTo>
                        <a:pt x="88" y="447"/>
                        <a:pt x="88" y="447"/>
                        <a:pt x="88" y="447"/>
                      </a:cubicBezTo>
                      <a:cubicBezTo>
                        <a:pt x="88" y="448"/>
                        <a:pt x="88" y="450"/>
                        <a:pt x="88" y="451"/>
                      </a:cubicBezTo>
                      <a:cubicBezTo>
                        <a:pt x="87" y="458"/>
                        <a:pt x="82" y="464"/>
                        <a:pt x="76" y="465"/>
                      </a:cubicBezTo>
                      <a:cubicBezTo>
                        <a:pt x="69" y="467"/>
                        <a:pt x="63" y="472"/>
                        <a:pt x="60" y="478"/>
                      </a:cubicBezTo>
                      <a:cubicBezTo>
                        <a:pt x="52" y="492"/>
                        <a:pt x="57" y="511"/>
                        <a:pt x="71" y="519"/>
                      </a:cubicBezTo>
                      <a:cubicBezTo>
                        <a:pt x="86" y="527"/>
                        <a:pt x="104" y="523"/>
                        <a:pt x="112" y="509"/>
                      </a:cubicBezTo>
                      <a:cubicBezTo>
                        <a:pt x="116" y="502"/>
                        <a:pt x="117" y="495"/>
                        <a:pt x="115" y="488"/>
                      </a:cubicBezTo>
                      <a:cubicBezTo>
                        <a:pt x="115" y="488"/>
                        <a:pt x="115" y="488"/>
                        <a:pt x="115" y="488"/>
                      </a:cubicBezTo>
                      <a:cubicBezTo>
                        <a:pt x="113" y="482"/>
                        <a:pt x="116" y="475"/>
                        <a:pt x="122" y="471"/>
                      </a:cubicBezTo>
                      <a:cubicBezTo>
                        <a:pt x="123" y="470"/>
                        <a:pt x="124" y="469"/>
                        <a:pt x="125" y="469"/>
                      </a:cubicBezTo>
                      <a:cubicBezTo>
                        <a:pt x="211" y="518"/>
                        <a:pt x="211" y="518"/>
                        <a:pt x="211" y="518"/>
                      </a:cubicBezTo>
                      <a:cubicBezTo>
                        <a:pt x="306" y="354"/>
                        <a:pt x="484" y="243"/>
                        <a:pt x="687" y="243"/>
                      </a:cubicBezTo>
                      <a:cubicBezTo>
                        <a:pt x="891" y="243"/>
                        <a:pt x="1069" y="354"/>
                        <a:pt x="1164" y="518"/>
                      </a:cubicBezTo>
                      <a:close/>
                    </a:path>
                  </a:pathLst>
                </a:custGeom>
                <a:solidFill>
                  <a:srgbClr val="9F9F9F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4"/>
              <p:cNvGrpSpPr>
                <a:grpSpLocks/>
              </p:cNvGrpSpPr>
              <p:nvPr/>
            </p:nvGrpSpPr>
            <p:grpSpPr bwMode="auto">
              <a:xfrm rot="7200000">
                <a:off x="2059" y="1386"/>
                <a:ext cx="1616" cy="1614"/>
                <a:chOff x="2060" y="1387"/>
                <a:chExt cx="1616" cy="1614"/>
              </a:xfrm>
            </p:grpSpPr>
            <p:sp>
              <p:nvSpPr>
                <p:cNvPr id="20" name="Freeform 15"/>
                <p:cNvSpPr>
                  <a:spLocks/>
                </p:cNvSpPr>
                <p:nvPr/>
              </p:nvSpPr>
              <p:spPr bwMode="gray">
                <a:xfrm>
                  <a:off x="2060" y="1387"/>
                  <a:ext cx="808" cy="1225"/>
                </a:xfrm>
                <a:custGeom>
                  <a:avLst/>
                  <a:gdLst/>
                  <a:ahLst/>
                  <a:cxnLst>
                    <a:cxn ang="0">
                      <a:pos x="550" y="132"/>
                    </a:cxn>
                    <a:cxn ang="0">
                      <a:pos x="547" y="130"/>
                    </a:cxn>
                    <a:cxn ang="0">
                      <a:pos x="529" y="133"/>
                    </a:cxn>
                    <a:cxn ang="0">
                      <a:pos x="529" y="133"/>
                    </a:cxn>
                    <a:cxn ang="0">
                      <a:pos x="509" y="141"/>
                    </a:cxn>
                    <a:cxn ang="0">
                      <a:pos x="480" y="111"/>
                    </a:cxn>
                    <a:cxn ang="0">
                      <a:pos x="509" y="80"/>
                    </a:cxn>
                    <a:cxn ang="0">
                      <a:pos x="529" y="88"/>
                    </a:cxn>
                    <a:cxn ang="0">
                      <a:pos x="547" y="91"/>
                    </a:cxn>
                    <a:cxn ang="0">
                      <a:pos x="550" y="89"/>
                    </a:cxn>
                    <a:cxn ang="0">
                      <a:pos x="550" y="82"/>
                    </a:cxn>
                    <a:cxn ang="0">
                      <a:pos x="550" y="0"/>
                    </a:cxn>
                    <a:cxn ang="0">
                      <a:pos x="0" y="550"/>
                    </a:cxn>
                    <a:cxn ang="0">
                      <a:pos x="74" y="825"/>
                    </a:cxn>
                    <a:cxn ang="0">
                      <a:pos x="153" y="780"/>
                    </a:cxn>
                    <a:cxn ang="0">
                      <a:pos x="158" y="796"/>
                    </a:cxn>
                    <a:cxn ang="0">
                      <a:pos x="161" y="817"/>
                    </a:cxn>
                    <a:cxn ang="0">
                      <a:pos x="202" y="827"/>
                    </a:cxn>
                    <a:cxn ang="0">
                      <a:pos x="214" y="786"/>
                    </a:cxn>
                    <a:cxn ang="0">
                      <a:pos x="198" y="773"/>
                    </a:cxn>
                    <a:cxn ang="0">
                      <a:pos x="198" y="773"/>
                    </a:cxn>
                    <a:cxn ang="0">
                      <a:pos x="186" y="761"/>
                    </a:cxn>
                    <a:cxn ang="0">
                      <a:pos x="266" y="714"/>
                    </a:cxn>
                    <a:cxn ang="0">
                      <a:pos x="222" y="550"/>
                    </a:cxn>
                    <a:cxn ang="0">
                      <a:pos x="550" y="222"/>
                    </a:cxn>
                    <a:cxn ang="0">
                      <a:pos x="550" y="143"/>
                    </a:cxn>
                    <a:cxn ang="0">
                      <a:pos x="550" y="132"/>
                    </a:cxn>
                  </a:cxnLst>
                  <a:rect l="0" t="0" r="r" b="b"/>
                  <a:pathLst>
                    <a:path w="550" h="836">
                      <a:moveTo>
                        <a:pt x="550" y="132"/>
                      </a:moveTo>
                      <a:cubicBezTo>
                        <a:pt x="549" y="131"/>
                        <a:pt x="548" y="131"/>
                        <a:pt x="547" y="130"/>
                      </a:cubicBezTo>
                      <a:cubicBezTo>
                        <a:pt x="540" y="127"/>
                        <a:pt x="533" y="129"/>
                        <a:pt x="529" y="133"/>
                      </a:cubicBezTo>
                      <a:cubicBezTo>
                        <a:pt x="529" y="133"/>
                        <a:pt x="529" y="133"/>
                        <a:pt x="529" y="133"/>
                      </a:cubicBezTo>
                      <a:cubicBezTo>
                        <a:pt x="523" y="138"/>
                        <a:pt x="517" y="141"/>
                        <a:pt x="509" y="141"/>
                      </a:cubicBezTo>
                      <a:cubicBezTo>
                        <a:pt x="493" y="141"/>
                        <a:pt x="480" y="127"/>
                        <a:pt x="480" y="111"/>
                      </a:cubicBezTo>
                      <a:cubicBezTo>
                        <a:pt x="480" y="94"/>
                        <a:pt x="493" y="80"/>
                        <a:pt x="509" y="80"/>
                      </a:cubicBezTo>
                      <a:cubicBezTo>
                        <a:pt x="517" y="80"/>
                        <a:pt x="524" y="83"/>
                        <a:pt x="529" y="88"/>
                      </a:cubicBezTo>
                      <a:cubicBezTo>
                        <a:pt x="533" y="93"/>
                        <a:pt x="540" y="94"/>
                        <a:pt x="547" y="91"/>
                      </a:cubicBezTo>
                      <a:cubicBezTo>
                        <a:pt x="548" y="91"/>
                        <a:pt x="549" y="90"/>
                        <a:pt x="550" y="89"/>
                      </a:cubicBezTo>
                      <a:cubicBezTo>
                        <a:pt x="550" y="82"/>
                        <a:pt x="550" y="82"/>
                        <a:pt x="550" y="82"/>
                      </a:cubicBezTo>
                      <a:cubicBezTo>
                        <a:pt x="550" y="0"/>
                        <a:pt x="550" y="0"/>
                        <a:pt x="550" y="0"/>
                      </a:cubicBezTo>
                      <a:cubicBezTo>
                        <a:pt x="246" y="0"/>
                        <a:pt x="0" y="246"/>
                        <a:pt x="0" y="550"/>
                      </a:cubicBezTo>
                      <a:cubicBezTo>
                        <a:pt x="0" y="651"/>
                        <a:pt x="27" y="745"/>
                        <a:pt x="74" y="825"/>
                      </a:cubicBezTo>
                      <a:cubicBezTo>
                        <a:pt x="153" y="780"/>
                        <a:pt x="153" y="780"/>
                        <a:pt x="153" y="780"/>
                      </a:cubicBezTo>
                      <a:cubicBezTo>
                        <a:pt x="158" y="784"/>
                        <a:pt x="160" y="791"/>
                        <a:pt x="158" y="796"/>
                      </a:cubicBezTo>
                      <a:cubicBezTo>
                        <a:pt x="157" y="803"/>
                        <a:pt x="158" y="810"/>
                        <a:pt x="161" y="817"/>
                      </a:cubicBezTo>
                      <a:cubicBezTo>
                        <a:pt x="170" y="831"/>
                        <a:pt x="188" y="836"/>
                        <a:pt x="202" y="827"/>
                      </a:cubicBezTo>
                      <a:cubicBezTo>
                        <a:pt x="217" y="819"/>
                        <a:pt x="222" y="801"/>
                        <a:pt x="214" y="786"/>
                      </a:cubicBezTo>
                      <a:cubicBezTo>
                        <a:pt x="210" y="780"/>
                        <a:pt x="204" y="776"/>
                        <a:pt x="198" y="773"/>
                      </a:cubicBezTo>
                      <a:cubicBezTo>
                        <a:pt x="198" y="773"/>
                        <a:pt x="198" y="773"/>
                        <a:pt x="198" y="773"/>
                      </a:cubicBezTo>
                      <a:cubicBezTo>
                        <a:pt x="192" y="772"/>
                        <a:pt x="187" y="767"/>
                        <a:pt x="186" y="761"/>
                      </a:cubicBezTo>
                      <a:cubicBezTo>
                        <a:pt x="266" y="714"/>
                        <a:pt x="266" y="714"/>
                        <a:pt x="266" y="714"/>
                      </a:cubicBezTo>
                      <a:cubicBezTo>
                        <a:pt x="238" y="666"/>
                        <a:pt x="222" y="610"/>
                        <a:pt x="222" y="550"/>
                      </a:cubicBezTo>
                      <a:cubicBezTo>
                        <a:pt x="222" y="369"/>
                        <a:pt x="369" y="222"/>
                        <a:pt x="550" y="222"/>
                      </a:cubicBezTo>
                      <a:cubicBezTo>
                        <a:pt x="550" y="143"/>
                        <a:pt x="550" y="143"/>
                        <a:pt x="550" y="143"/>
                      </a:cubicBezTo>
                      <a:lnTo>
                        <a:pt x="550" y="132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16"/>
                <p:cNvSpPr>
                  <a:spLocks/>
                </p:cNvSpPr>
                <p:nvPr/>
              </p:nvSpPr>
              <p:spPr bwMode="gray">
                <a:xfrm>
                  <a:off x="2764" y="1387"/>
                  <a:ext cx="912" cy="1210"/>
                </a:xfrm>
                <a:custGeom>
                  <a:avLst/>
                  <a:gdLst/>
                  <a:ahLst/>
                  <a:cxnLst>
                    <a:cxn ang="0">
                      <a:pos x="70" y="0"/>
                    </a:cxn>
                    <a:cxn ang="0">
                      <a:pos x="70" y="82"/>
                    </a:cxn>
                    <a:cxn ang="0">
                      <a:pos x="70" y="89"/>
                    </a:cxn>
                    <a:cxn ang="0">
                      <a:pos x="67" y="91"/>
                    </a:cxn>
                    <a:cxn ang="0">
                      <a:pos x="49" y="88"/>
                    </a:cxn>
                    <a:cxn ang="0">
                      <a:pos x="29" y="80"/>
                    </a:cxn>
                    <a:cxn ang="0">
                      <a:pos x="0" y="111"/>
                    </a:cxn>
                    <a:cxn ang="0">
                      <a:pos x="29" y="141"/>
                    </a:cxn>
                    <a:cxn ang="0">
                      <a:pos x="49" y="133"/>
                    </a:cxn>
                    <a:cxn ang="0">
                      <a:pos x="49" y="133"/>
                    </a:cxn>
                    <a:cxn ang="0">
                      <a:pos x="67" y="130"/>
                    </a:cxn>
                    <a:cxn ang="0">
                      <a:pos x="70" y="132"/>
                    </a:cxn>
                    <a:cxn ang="0">
                      <a:pos x="70" y="143"/>
                    </a:cxn>
                    <a:cxn ang="0">
                      <a:pos x="70" y="222"/>
                    </a:cxn>
                    <a:cxn ang="0">
                      <a:pos x="70" y="222"/>
                    </a:cxn>
                    <a:cxn ang="0">
                      <a:pos x="398" y="550"/>
                    </a:cxn>
                    <a:cxn ang="0">
                      <a:pos x="354" y="714"/>
                    </a:cxn>
                    <a:cxn ang="0">
                      <a:pos x="433" y="759"/>
                    </a:cxn>
                    <a:cxn ang="0">
                      <a:pos x="436" y="758"/>
                    </a:cxn>
                    <a:cxn ang="0">
                      <a:pos x="443" y="740"/>
                    </a:cxn>
                    <a:cxn ang="0">
                      <a:pos x="443" y="740"/>
                    </a:cxn>
                    <a:cxn ang="0">
                      <a:pos x="446" y="720"/>
                    </a:cxn>
                    <a:cxn ang="0">
                      <a:pos x="487" y="709"/>
                    </a:cxn>
                    <a:cxn ang="0">
                      <a:pos x="498" y="750"/>
                    </a:cxn>
                    <a:cxn ang="0">
                      <a:pos x="482" y="763"/>
                    </a:cxn>
                    <a:cxn ang="0">
                      <a:pos x="470" y="777"/>
                    </a:cxn>
                    <a:cxn ang="0">
                      <a:pos x="470" y="781"/>
                    </a:cxn>
                    <a:cxn ang="0">
                      <a:pos x="547" y="826"/>
                    </a:cxn>
                    <a:cxn ang="0">
                      <a:pos x="621" y="550"/>
                    </a:cxn>
                    <a:cxn ang="0">
                      <a:pos x="70" y="0"/>
                    </a:cxn>
                  </a:cxnLst>
                  <a:rect l="0" t="0" r="r" b="b"/>
                  <a:pathLst>
                    <a:path w="621" h="826">
                      <a:moveTo>
                        <a:pt x="70" y="0"/>
                      </a:moveTo>
                      <a:cubicBezTo>
                        <a:pt x="70" y="82"/>
                        <a:pt x="70" y="82"/>
                        <a:pt x="70" y="82"/>
                      </a:cubicBezTo>
                      <a:cubicBezTo>
                        <a:pt x="70" y="89"/>
                        <a:pt x="70" y="89"/>
                        <a:pt x="70" y="89"/>
                      </a:cubicBezTo>
                      <a:cubicBezTo>
                        <a:pt x="69" y="90"/>
                        <a:pt x="68" y="91"/>
                        <a:pt x="67" y="91"/>
                      </a:cubicBezTo>
                      <a:cubicBezTo>
                        <a:pt x="60" y="94"/>
                        <a:pt x="53" y="93"/>
                        <a:pt x="49" y="88"/>
                      </a:cubicBezTo>
                      <a:cubicBezTo>
                        <a:pt x="44" y="83"/>
                        <a:pt x="37" y="80"/>
                        <a:pt x="29" y="80"/>
                      </a:cubicBezTo>
                      <a:cubicBezTo>
                        <a:pt x="13" y="80"/>
                        <a:pt x="0" y="94"/>
                        <a:pt x="0" y="111"/>
                      </a:cubicBezTo>
                      <a:cubicBezTo>
                        <a:pt x="0" y="127"/>
                        <a:pt x="13" y="141"/>
                        <a:pt x="29" y="141"/>
                      </a:cubicBezTo>
                      <a:cubicBezTo>
                        <a:pt x="37" y="141"/>
                        <a:pt x="43" y="138"/>
                        <a:pt x="49" y="133"/>
                      </a:cubicBezTo>
                      <a:cubicBezTo>
                        <a:pt x="49" y="133"/>
                        <a:pt x="49" y="133"/>
                        <a:pt x="49" y="133"/>
                      </a:cubicBezTo>
                      <a:cubicBezTo>
                        <a:pt x="53" y="129"/>
                        <a:pt x="60" y="127"/>
                        <a:pt x="67" y="130"/>
                      </a:cubicBezTo>
                      <a:cubicBezTo>
                        <a:pt x="68" y="131"/>
                        <a:pt x="69" y="131"/>
                        <a:pt x="70" y="132"/>
                      </a:cubicBezTo>
                      <a:cubicBezTo>
                        <a:pt x="70" y="143"/>
                        <a:pt x="70" y="143"/>
                        <a:pt x="70" y="143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70" y="222"/>
                        <a:pt x="70" y="222"/>
                        <a:pt x="70" y="222"/>
                      </a:cubicBezTo>
                      <a:cubicBezTo>
                        <a:pt x="252" y="222"/>
                        <a:pt x="398" y="369"/>
                        <a:pt x="398" y="550"/>
                      </a:cubicBezTo>
                      <a:cubicBezTo>
                        <a:pt x="398" y="610"/>
                        <a:pt x="382" y="666"/>
                        <a:pt x="354" y="714"/>
                      </a:cubicBezTo>
                      <a:cubicBezTo>
                        <a:pt x="433" y="759"/>
                        <a:pt x="433" y="759"/>
                        <a:pt x="433" y="759"/>
                      </a:cubicBezTo>
                      <a:cubicBezTo>
                        <a:pt x="434" y="759"/>
                        <a:pt x="435" y="758"/>
                        <a:pt x="436" y="758"/>
                      </a:cubicBezTo>
                      <a:cubicBezTo>
                        <a:pt x="442" y="753"/>
                        <a:pt x="445" y="746"/>
                        <a:pt x="443" y="740"/>
                      </a:cubicBezTo>
                      <a:cubicBezTo>
                        <a:pt x="443" y="740"/>
                        <a:pt x="443" y="740"/>
                        <a:pt x="443" y="740"/>
                      </a:cubicBezTo>
                      <a:cubicBezTo>
                        <a:pt x="441" y="733"/>
                        <a:pt x="442" y="726"/>
                        <a:pt x="446" y="720"/>
                      </a:cubicBezTo>
                      <a:cubicBezTo>
                        <a:pt x="454" y="705"/>
                        <a:pt x="472" y="701"/>
                        <a:pt x="487" y="709"/>
                      </a:cubicBezTo>
                      <a:cubicBezTo>
                        <a:pt x="501" y="717"/>
                        <a:pt x="506" y="736"/>
                        <a:pt x="498" y="750"/>
                      </a:cubicBezTo>
                      <a:cubicBezTo>
                        <a:pt x="494" y="756"/>
                        <a:pt x="489" y="761"/>
                        <a:pt x="482" y="763"/>
                      </a:cubicBezTo>
                      <a:cubicBezTo>
                        <a:pt x="476" y="764"/>
                        <a:pt x="471" y="770"/>
                        <a:pt x="470" y="777"/>
                      </a:cubicBezTo>
                      <a:cubicBezTo>
                        <a:pt x="470" y="778"/>
                        <a:pt x="470" y="780"/>
                        <a:pt x="470" y="781"/>
                      </a:cubicBezTo>
                      <a:cubicBezTo>
                        <a:pt x="547" y="826"/>
                        <a:pt x="547" y="826"/>
                        <a:pt x="547" y="826"/>
                      </a:cubicBezTo>
                      <a:cubicBezTo>
                        <a:pt x="594" y="745"/>
                        <a:pt x="621" y="651"/>
                        <a:pt x="621" y="550"/>
                      </a:cubicBezTo>
                      <a:cubicBezTo>
                        <a:pt x="621" y="246"/>
                        <a:pt x="374" y="0"/>
                        <a:pt x="70" y="0"/>
                      </a:cubicBezTo>
                      <a:close/>
                    </a:path>
                  </a:pathLst>
                </a:custGeom>
                <a:solidFill>
                  <a:srgbClr val="D1D1D1"/>
                </a:solidFill>
                <a:ln w="127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Freeform 17"/>
                <p:cNvSpPr>
                  <a:spLocks/>
                </p:cNvSpPr>
                <p:nvPr/>
              </p:nvSpPr>
              <p:spPr bwMode="gray">
                <a:xfrm>
                  <a:off x="2169" y="2414"/>
                  <a:ext cx="1397" cy="587"/>
                </a:xfrm>
                <a:custGeom>
                  <a:avLst/>
                  <a:gdLst/>
                  <a:ahLst/>
                  <a:cxnLst>
                    <a:cxn ang="0">
                      <a:pos x="876" y="80"/>
                    </a:cxn>
                    <a:cxn ang="0">
                      <a:pos x="876" y="76"/>
                    </a:cxn>
                    <a:cxn ang="0">
                      <a:pos x="888" y="62"/>
                    </a:cxn>
                    <a:cxn ang="0">
                      <a:pos x="904" y="49"/>
                    </a:cxn>
                    <a:cxn ang="0">
                      <a:pos x="893" y="8"/>
                    </a:cxn>
                    <a:cxn ang="0">
                      <a:pos x="852" y="19"/>
                    </a:cxn>
                    <a:cxn ang="0">
                      <a:pos x="849" y="39"/>
                    </a:cxn>
                    <a:cxn ang="0">
                      <a:pos x="849" y="39"/>
                    </a:cxn>
                    <a:cxn ang="0">
                      <a:pos x="842" y="57"/>
                    </a:cxn>
                    <a:cxn ang="0">
                      <a:pos x="839" y="58"/>
                    </a:cxn>
                    <a:cxn ang="0">
                      <a:pos x="760" y="13"/>
                    </a:cxn>
                    <a:cxn ang="0">
                      <a:pos x="476" y="177"/>
                    </a:cxn>
                    <a:cxn ang="0">
                      <a:pos x="192" y="13"/>
                    </a:cxn>
                    <a:cxn ang="0">
                      <a:pos x="112" y="60"/>
                    </a:cxn>
                    <a:cxn ang="0">
                      <a:pos x="124" y="72"/>
                    </a:cxn>
                    <a:cxn ang="0">
                      <a:pos x="124" y="72"/>
                    </a:cxn>
                    <a:cxn ang="0">
                      <a:pos x="140" y="85"/>
                    </a:cxn>
                    <a:cxn ang="0">
                      <a:pos x="128" y="126"/>
                    </a:cxn>
                    <a:cxn ang="0">
                      <a:pos x="87" y="116"/>
                    </a:cxn>
                    <a:cxn ang="0">
                      <a:pos x="84" y="95"/>
                    </a:cxn>
                    <a:cxn ang="0">
                      <a:pos x="79" y="79"/>
                    </a:cxn>
                    <a:cxn ang="0">
                      <a:pos x="0" y="124"/>
                    </a:cxn>
                    <a:cxn ang="0">
                      <a:pos x="476" y="400"/>
                    </a:cxn>
                    <a:cxn ang="0">
                      <a:pos x="953" y="125"/>
                    </a:cxn>
                    <a:cxn ang="0">
                      <a:pos x="876" y="80"/>
                    </a:cxn>
                  </a:cxnLst>
                  <a:rect l="0" t="0" r="r" b="b"/>
                  <a:pathLst>
                    <a:path w="953" h="400">
                      <a:moveTo>
                        <a:pt x="876" y="80"/>
                      </a:moveTo>
                      <a:cubicBezTo>
                        <a:pt x="876" y="79"/>
                        <a:pt x="876" y="77"/>
                        <a:pt x="876" y="76"/>
                      </a:cubicBezTo>
                      <a:cubicBezTo>
                        <a:pt x="877" y="69"/>
                        <a:pt x="882" y="63"/>
                        <a:pt x="888" y="62"/>
                      </a:cubicBezTo>
                      <a:cubicBezTo>
                        <a:pt x="895" y="60"/>
                        <a:pt x="900" y="55"/>
                        <a:pt x="904" y="49"/>
                      </a:cubicBezTo>
                      <a:cubicBezTo>
                        <a:pt x="912" y="35"/>
                        <a:pt x="907" y="16"/>
                        <a:pt x="893" y="8"/>
                      </a:cubicBezTo>
                      <a:cubicBezTo>
                        <a:pt x="878" y="0"/>
                        <a:pt x="860" y="4"/>
                        <a:pt x="852" y="19"/>
                      </a:cubicBezTo>
                      <a:cubicBezTo>
                        <a:pt x="848" y="25"/>
                        <a:pt x="847" y="32"/>
                        <a:pt x="849" y="39"/>
                      </a:cubicBezTo>
                      <a:cubicBezTo>
                        <a:pt x="849" y="39"/>
                        <a:pt x="849" y="39"/>
                        <a:pt x="849" y="39"/>
                      </a:cubicBezTo>
                      <a:cubicBezTo>
                        <a:pt x="851" y="45"/>
                        <a:pt x="848" y="52"/>
                        <a:pt x="842" y="57"/>
                      </a:cubicBezTo>
                      <a:cubicBezTo>
                        <a:pt x="841" y="57"/>
                        <a:pt x="840" y="58"/>
                        <a:pt x="839" y="58"/>
                      </a:cubicBezTo>
                      <a:cubicBezTo>
                        <a:pt x="760" y="13"/>
                        <a:pt x="760" y="13"/>
                        <a:pt x="760" y="13"/>
                      </a:cubicBezTo>
                      <a:cubicBezTo>
                        <a:pt x="704" y="111"/>
                        <a:pt x="598" y="177"/>
                        <a:pt x="476" y="177"/>
                      </a:cubicBezTo>
                      <a:cubicBezTo>
                        <a:pt x="355" y="177"/>
                        <a:pt x="249" y="111"/>
                        <a:pt x="192" y="13"/>
                      </a:cubicBezTo>
                      <a:cubicBezTo>
                        <a:pt x="112" y="60"/>
                        <a:pt x="112" y="60"/>
                        <a:pt x="112" y="60"/>
                      </a:cubicBezTo>
                      <a:cubicBezTo>
                        <a:pt x="113" y="66"/>
                        <a:pt x="118" y="71"/>
                        <a:pt x="124" y="72"/>
                      </a:cubicBezTo>
                      <a:cubicBezTo>
                        <a:pt x="124" y="72"/>
                        <a:pt x="124" y="72"/>
                        <a:pt x="124" y="72"/>
                      </a:cubicBezTo>
                      <a:cubicBezTo>
                        <a:pt x="130" y="75"/>
                        <a:pt x="136" y="79"/>
                        <a:pt x="140" y="85"/>
                      </a:cubicBezTo>
                      <a:cubicBezTo>
                        <a:pt x="148" y="100"/>
                        <a:pt x="143" y="118"/>
                        <a:pt x="128" y="126"/>
                      </a:cubicBezTo>
                      <a:cubicBezTo>
                        <a:pt x="114" y="135"/>
                        <a:pt x="96" y="130"/>
                        <a:pt x="87" y="116"/>
                      </a:cubicBezTo>
                      <a:cubicBezTo>
                        <a:pt x="84" y="109"/>
                        <a:pt x="83" y="102"/>
                        <a:pt x="84" y="95"/>
                      </a:cubicBezTo>
                      <a:cubicBezTo>
                        <a:pt x="86" y="90"/>
                        <a:pt x="84" y="83"/>
                        <a:pt x="79" y="79"/>
                      </a:cubicBezTo>
                      <a:cubicBezTo>
                        <a:pt x="0" y="124"/>
                        <a:pt x="0" y="124"/>
                        <a:pt x="0" y="124"/>
                      </a:cubicBezTo>
                      <a:cubicBezTo>
                        <a:pt x="95" y="289"/>
                        <a:pt x="273" y="400"/>
                        <a:pt x="476" y="400"/>
                      </a:cubicBezTo>
                      <a:cubicBezTo>
                        <a:pt x="680" y="400"/>
                        <a:pt x="858" y="289"/>
                        <a:pt x="953" y="125"/>
                      </a:cubicBezTo>
                      <a:lnTo>
                        <a:pt x="876" y="8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12700" cmpd="sng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1460" y="1637"/>
              <a:ext cx="345" cy="344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8F8F8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3800" noProof="1"/>
            </a:p>
          </p:txBody>
        </p:sp>
      </p:grp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857224" y="2643182"/>
            <a:ext cx="701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1688">
              <a:spcBef>
                <a:spcPct val="20000"/>
              </a:spcBef>
            </a:pPr>
            <a:r>
              <a:rPr lang="de-DE" sz="1200" noProof="1" smtClean="0">
                <a:solidFill>
                  <a:srgbClr val="333333"/>
                </a:solidFill>
              </a:rPr>
              <a:t>miteco group</a:t>
            </a:r>
            <a:endParaRPr lang="de-DE" sz="1200" noProof="1">
              <a:solidFill>
                <a:srgbClr val="333333"/>
              </a:solidFill>
            </a:endParaRPr>
          </a:p>
        </p:txBody>
      </p:sp>
      <p:pic>
        <p:nvPicPr>
          <p:cNvPr id="27" name="Picture 8" descr="recycl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785794"/>
            <a:ext cx="1377331" cy="1008000"/>
          </a:xfrm>
          <a:prstGeom prst="rect">
            <a:avLst/>
          </a:prstGeom>
          <a:noFill/>
        </p:spPr>
      </p:pic>
      <p:pic>
        <p:nvPicPr>
          <p:cNvPr id="28" name="Picture 10" descr="http://www.gradskacistoca.co.yu/pics/strane/usluge/reciklaza/03.gif"/>
          <p:cNvPicPr>
            <a:picLocks noChangeAspect="1" noChangeArrowheads="1"/>
          </p:cNvPicPr>
          <p:nvPr/>
        </p:nvPicPr>
        <p:blipFill>
          <a:blip r:embed="rId6" cstate="print"/>
          <a:srcRect l="4000" t="11487" r="4000" b="11936"/>
          <a:stretch>
            <a:fillRect/>
          </a:stretch>
        </p:blipFill>
        <p:spPr bwMode="auto">
          <a:xfrm>
            <a:off x="7429520" y="785794"/>
            <a:ext cx="1400184" cy="1008000"/>
          </a:xfrm>
          <a:prstGeom prst="rect">
            <a:avLst/>
          </a:prstGeom>
          <a:noFill/>
        </p:spPr>
      </p:pic>
      <p:pic>
        <p:nvPicPr>
          <p:cNvPr id="33793" name="Picture 1" descr="KAP avg 2007 0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785794"/>
            <a:ext cx="1485078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DSC012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785794"/>
            <a:ext cx="1512210" cy="1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Logo1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3391" y="5289551"/>
            <a:ext cx="441284" cy="34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Logo1Z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58214" y="5429264"/>
            <a:ext cx="262385" cy="31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 descr="Logo1K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3605" y="5184483"/>
            <a:ext cx="109043" cy="11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miteco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945" name="Text Box 9"/>
          <p:cNvSpPr txBox="1">
            <a:spLocks noChangeArrowheads="1"/>
          </p:cNvSpPr>
          <p:nvPr/>
        </p:nvSpPr>
        <p:spPr bwMode="auto">
          <a:xfrm>
            <a:off x="755650" y="2603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611188" y="836613"/>
            <a:ext cx="7127875" cy="50321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7" tIns="45714" rIns="91427" bIns="45714">
            <a:spAutoFit/>
          </a:bodyPr>
          <a:lstStyle/>
          <a:p>
            <a:pPr marL="1588" indent="-1588">
              <a:spcBef>
                <a:spcPct val="20000"/>
              </a:spcBef>
            </a:pPr>
            <a:endParaRPr lang="hr-HR" b="1" u="sng" dirty="0">
              <a:solidFill>
                <a:srgbClr val="FF9900"/>
              </a:solidFill>
            </a:endParaRPr>
          </a:p>
          <a:p>
            <a:pPr marL="1588" indent="-1588">
              <a:spcBef>
                <a:spcPct val="20000"/>
              </a:spcBef>
            </a:pPr>
            <a:r>
              <a:rPr lang="hr-HR" dirty="0"/>
              <a:t>                                 </a:t>
            </a:r>
            <a:endParaRPr lang="hr-HR" dirty="0" smtClean="0"/>
          </a:p>
          <a:p>
            <a:pPr marL="1588" indent="-1588">
              <a:spcBef>
                <a:spcPct val="20000"/>
              </a:spcBef>
            </a:pPr>
            <a:r>
              <a:rPr lang="hr-HR" b="1" u="sng" dirty="0" smtClean="0">
                <a:solidFill>
                  <a:srgbClr val="FF9900"/>
                </a:solidFill>
                <a:latin typeface="+mn-lt"/>
              </a:rPr>
              <a:t>... </a:t>
            </a:r>
            <a:r>
              <a:rPr lang="en-US" b="1" u="sng" dirty="0" smtClean="0">
                <a:solidFill>
                  <a:srgbClr val="FF9900"/>
                </a:solidFill>
                <a:latin typeface="+mn-lt"/>
              </a:rPr>
              <a:t>MATERIJALI</a:t>
            </a:r>
            <a:endParaRPr lang="hr-HR" b="1" u="sng" dirty="0">
              <a:solidFill>
                <a:srgbClr val="FF9900"/>
              </a:solidFill>
              <a:latin typeface="+mn-lt"/>
            </a:endParaRPr>
          </a:p>
          <a:p>
            <a:pPr marL="828675" lvl="1" indent="-285750">
              <a:buFontTx/>
              <a:buChar char="•"/>
            </a:pPr>
            <a:r>
              <a:rPr lang="hr-HR" b="1" dirty="0"/>
              <a:t>	</a:t>
            </a:r>
            <a:r>
              <a:rPr lang="hr-HR" sz="1700" b="1" dirty="0">
                <a:latin typeface="+mn-lt"/>
              </a:rPr>
              <a:t>da su proizvođači svetski lideri</a:t>
            </a:r>
          </a:p>
          <a:p>
            <a:pPr marL="828675" lvl="1" indent="-285750">
              <a:buFontTx/>
              <a:buChar char="•"/>
            </a:pPr>
            <a:r>
              <a:rPr lang="hr-HR" sz="1700" b="1" dirty="0">
                <a:latin typeface="+mn-lt"/>
              </a:rPr>
              <a:t> 	da se ne proizvode u regionu (“know how”)</a:t>
            </a:r>
          </a:p>
          <a:p>
            <a:pPr marL="1588" indent="-1588">
              <a:spcBef>
                <a:spcPct val="20000"/>
              </a:spcBef>
            </a:pPr>
            <a:endParaRPr lang="hr-HR" b="1" u="sng" dirty="0">
              <a:solidFill>
                <a:srgbClr val="FF9900"/>
              </a:solidFill>
            </a:endParaRPr>
          </a:p>
          <a:p>
            <a:pPr marL="1588" indent="-1588">
              <a:spcBef>
                <a:spcPct val="20000"/>
              </a:spcBef>
            </a:pPr>
            <a:r>
              <a:rPr lang="hr-HR" b="1" u="sng" dirty="0">
                <a:solidFill>
                  <a:srgbClr val="FF9900"/>
                </a:solidFill>
                <a:latin typeface="+mn-lt"/>
              </a:rPr>
              <a:t>... </a:t>
            </a:r>
            <a:r>
              <a:rPr lang="en-US" b="1" u="sng" dirty="0" smtClean="0">
                <a:solidFill>
                  <a:srgbClr val="FF9900"/>
                </a:solidFill>
                <a:latin typeface="+mn-lt"/>
              </a:rPr>
              <a:t>IN</a:t>
            </a:r>
            <a:r>
              <a:rPr lang="x-none" b="1" u="sng" dirty="0" smtClean="0">
                <a:solidFill>
                  <a:srgbClr val="FF9900"/>
                </a:solidFill>
                <a:latin typeface="+mn-lt"/>
              </a:rPr>
              <a:t>ŽENJERING I KONSALTING</a:t>
            </a:r>
            <a:endParaRPr lang="hr-HR" u="sng" dirty="0">
              <a:solidFill>
                <a:srgbClr val="FF9900"/>
              </a:solidFill>
              <a:latin typeface="+mn-lt"/>
            </a:endParaRPr>
          </a:p>
          <a:p>
            <a:pPr marL="828675" lvl="1" indent="-285750">
              <a:spcBef>
                <a:spcPct val="20000"/>
              </a:spcBef>
              <a:buFontTx/>
              <a:buChar char="•"/>
            </a:pPr>
            <a:r>
              <a:rPr lang="sr-Latn-CS" sz="1700" b="1" dirty="0" smtClean="0">
                <a:latin typeface="+mn-lt"/>
              </a:rPr>
              <a:t>korišćenje </a:t>
            </a:r>
            <a:r>
              <a:rPr lang="sr-Latn-CS" sz="1700" b="1" dirty="0" smtClean="0">
                <a:latin typeface="+mn-lt"/>
              </a:rPr>
              <a:t>najsavremenijih </a:t>
            </a:r>
            <a:r>
              <a:rPr lang="sr-Latn-CS" sz="1700" b="1" dirty="0">
                <a:latin typeface="+mn-lt"/>
              </a:rPr>
              <a:t>tehničkih rešenja uz </a:t>
            </a:r>
            <a:r>
              <a:rPr lang="sr-Latn-CS" sz="1700" b="1" dirty="0" smtClean="0">
                <a:latin typeface="+mn-lt"/>
              </a:rPr>
              <a:t>potpunu </a:t>
            </a:r>
            <a:r>
              <a:rPr lang="sr-Latn-CS" sz="1700" b="1" dirty="0">
                <a:latin typeface="+mn-lt"/>
              </a:rPr>
              <a:t>zaštitu </a:t>
            </a:r>
            <a:r>
              <a:rPr lang="sr-Latn-CS" sz="1700" b="1" dirty="0" smtClean="0">
                <a:latin typeface="+mn-lt"/>
              </a:rPr>
              <a:t>     životne </a:t>
            </a:r>
            <a:r>
              <a:rPr lang="sr-Latn-CS" sz="1700" b="1" dirty="0">
                <a:latin typeface="+mn-lt"/>
              </a:rPr>
              <a:t>sredine </a:t>
            </a:r>
          </a:p>
          <a:p>
            <a:pPr marL="828675" lvl="1" indent="-285750">
              <a:spcBef>
                <a:spcPct val="20000"/>
              </a:spcBef>
              <a:buFontTx/>
              <a:buChar char="•"/>
            </a:pPr>
            <a:r>
              <a:rPr lang="hr-HR" sz="1700" b="1" dirty="0">
                <a:latin typeface="+mn-lt"/>
              </a:rPr>
              <a:t>da se koristi najbolja moguća oprema</a:t>
            </a:r>
          </a:p>
          <a:p>
            <a:pPr marL="828675" lvl="1" indent="-285750">
              <a:spcBef>
                <a:spcPct val="20000"/>
              </a:spcBef>
              <a:buFontTx/>
              <a:buChar char="•"/>
            </a:pPr>
            <a:endParaRPr lang="hr-HR" b="1" dirty="0">
              <a:solidFill>
                <a:schemeClr val="accent2"/>
              </a:solidFill>
            </a:endParaRPr>
          </a:p>
          <a:p>
            <a:pPr marL="1588" indent="-1588">
              <a:spcBef>
                <a:spcPct val="20000"/>
              </a:spcBef>
            </a:pPr>
            <a:r>
              <a:rPr lang="hr-HR" b="1" u="sng" dirty="0" smtClean="0">
                <a:solidFill>
                  <a:srgbClr val="FF9900"/>
                </a:solidFill>
                <a:latin typeface="+mn-lt"/>
              </a:rPr>
              <a:t>...OPASAN OTPAD</a:t>
            </a:r>
            <a:endParaRPr lang="hr-HR" u="sng" dirty="0">
              <a:solidFill>
                <a:srgbClr val="FF9900"/>
              </a:solidFill>
              <a:latin typeface="+mn-lt"/>
            </a:endParaRPr>
          </a:p>
          <a:p>
            <a:pPr marL="828675" lvl="1" indent="-285750">
              <a:spcBef>
                <a:spcPct val="20000"/>
              </a:spcBef>
              <a:buFontTx/>
              <a:buChar char="•"/>
            </a:pPr>
            <a:r>
              <a:rPr lang="hr-HR" sz="1700" b="1" dirty="0">
                <a:latin typeface="+mn-lt"/>
              </a:rPr>
              <a:t>da je u skladu sa Bazelskom konvencijom</a:t>
            </a:r>
          </a:p>
          <a:p>
            <a:pPr marL="828675" lvl="1" indent="-285750">
              <a:spcBef>
                <a:spcPct val="20000"/>
              </a:spcBef>
              <a:buFontTx/>
              <a:buChar char="•"/>
            </a:pPr>
            <a:r>
              <a:rPr lang="hr-HR" sz="1700" b="1" dirty="0">
                <a:latin typeface="+mn-lt"/>
              </a:rPr>
              <a:t>da je prisutan regionalni pristup za Balkan uz Ekološku Transfer Stanicu (ETS) u Beogradu</a:t>
            </a:r>
            <a:r>
              <a:rPr lang="sr-Latn-CS" sz="1700" b="1" dirty="0">
                <a:latin typeface="+mn-lt"/>
              </a:rPr>
              <a:t> </a:t>
            </a:r>
          </a:p>
          <a:p>
            <a:pPr marL="828675" lvl="1" indent="-285750">
              <a:spcBef>
                <a:spcPct val="20000"/>
              </a:spcBef>
              <a:buFontTx/>
              <a:buChar char="•"/>
            </a:pPr>
            <a:endParaRPr lang="sr-Latn-CS" b="1" dirty="0"/>
          </a:p>
        </p:txBody>
      </p:sp>
      <p:sp>
        <p:nvSpPr>
          <p:cNvPr id="167947" name="Rectangle 11"/>
          <p:cNvSpPr>
            <a:spLocks noChangeArrowheads="1"/>
          </p:cNvSpPr>
          <p:nvPr/>
        </p:nvSpPr>
        <p:spPr bwMode="auto">
          <a:xfrm>
            <a:off x="5940425" y="6308725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Latn-CS"/>
              <a:t>www.miteco</a:t>
            </a:r>
            <a:r>
              <a:rPr lang="en-US"/>
              <a:t>s</a:t>
            </a:r>
            <a:r>
              <a:rPr lang="sr-Latn-CS"/>
              <a:t>ystem.com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2976" y="0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+mn-lt"/>
              </a:rPr>
              <a:t>VIZIJA I STRATEGIJA</a:t>
            </a:r>
            <a:endParaRPr lang="en-US" sz="2400" b="1" u="sng" dirty="0">
              <a:latin typeface="+mn-lt"/>
            </a:endParaRPr>
          </a:p>
        </p:txBody>
      </p:sp>
    </p:spTree>
  </p:cSld>
  <p:clrMapOvr>
    <a:masterClrMapping/>
  </p:clrMapOvr>
  <p:transition spd="med" advClick="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miteco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>
                <a:latin typeface="Calibri" pitchFamily="34" charset="0"/>
              </a:rPr>
              <a:t>www.miteco</a:t>
            </a:r>
            <a:r>
              <a:rPr lang="en-US">
                <a:latin typeface="Calibri" pitchFamily="34" charset="0"/>
              </a:rPr>
              <a:t>system</a:t>
            </a:r>
            <a:r>
              <a:rPr lang="sr-Latn-CS">
                <a:latin typeface="Calibri" pitchFamily="34" charset="0"/>
              </a:rPr>
              <a:t>.c</a:t>
            </a:r>
            <a:r>
              <a:rPr lang="en-US">
                <a:latin typeface="Calibri" pitchFamily="34" charset="0"/>
              </a:rPr>
              <a:t>om</a:t>
            </a:r>
            <a:endParaRPr lang="sr-Latn-CS">
              <a:latin typeface="Calibri" pitchFamily="34" charset="0"/>
            </a:endParaRPr>
          </a:p>
        </p:txBody>
      </p:sp>
      <p:sp>
        <p:nvSpPr>
          <p:cNvPr id="9220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9221" name="Rectangle 19"/>
          <p:cNvSpPr>
            <a:spLocks noChangeArrowheads="1"/>
          </p:cNvSpPr>
          <p:nvPr/>
        </p:nvSpPr>
        <p:spPr bwMode="auto">
          <a:xfrm>
            <a:off x="1187450" y="71438"/>
            <a:ext cx="5976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2400" b="1" u="sng" dirty="0">
                <a:latin typeface="+mn-lt"/>
              </a:rPr>
              <a:t>DELATNOST KOMPANIJE</a:t>
            </a:r>
            <a:endParaRPr lang="en-US" sz="2400" b="1" u="sng" dirty="0">
              <a:latin typeface="+mn-lt"/>
            </a:endParaRPr>
          </a:p>
        </p:txBody>
      </p:sp>
      <p:sp>
        <p:nvSpPr>
          <p:cNvPr id="9222" name="Rectangle 11"/>
          <p:cNvSpPr>
            <a:spLocks noChangeArrowheads="1"/>
          </p:cNvSpPr>
          <p:nvPr/>
        </p:nvSpPr>
        <p:spPr bwMode="auto">
          <a:xfrm>
            <a:off x="539750" y="1196975"/>
            <a:ext cx="90011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75000"/>
              </a:lnSpc>
              <a:buFont typeface="Arial" charset="0"/>
              <a:buChar char="•"/>
            </a:pPr>
            <a:r>
              <a:rPr lang="en-US" dirty="0"/>
              <a:t> </a:t>
            </a:r>
            <a:r>
              <a:rPr lang="sr-Latn-CS" sz="1700" dirty="0">
                <a:latin typeface="+mn-lt"/>
              </a:rPr>
              <a:t>Usluge upravljanja različitim vrstama opasnog otpada</a:t>
            </a:r>
            <a:endParaRPr lang="en-US" sz="1700" dirty="0">
              <a:latin typeface="+mn-lt"/>
            </a:endParaRPr>
          </a:p>
          <a:p>
            <a:pPr lvl="1">
              <a:lnSpc>
                <a:spcPct val="175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</a:t>
            </a:r>
            <a:r>
              <a:rPr lang="sr-Latn-CS" sz="1700" dirty="0">
                <a:latin typeface="+mn-lt"/>
              </a:rPr>
              <a:t>Zakonska i tehnička podrška proizvođačima otpada za zbrinjavnje otpada</a:t>
            </a:r>
            <a:endParaRPr lang="en-US" sz="1700" dirty="0">
              <a:latin typeface="+mn-lt"/>
            </a:endParaRPr>
          </a:p>
          <a:p>
            <a:pPr lvl="2">
              <a:lnSpc>
                <a:spcPct val="175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</a:t>
            </a:r>
            <a:r>
              <a:rPr lang="sr-Latn-CS" sz="1700" dirty="0">
                <a:latin typeface="+mn-lt"/>
              </a:rPr>
              <a:t>Pakovanje otpada u UN sertifikovanu ambalažu</a:t>
            </a:r>
            <a:endParaRPr lang="en-US" sz="1700" dirty="0">
              <a:latin typeface="+mn-lt"/>
            </a:endParaRPr>
          </a:p>
          <a:p>
            <a:pPr lvl="3">
              <a:lnSpc>
                <a:spcPct val="175000"/>
              </a:lnSpc>
              <a:buFont typeface="Arial" charset="0"/>
              <a:buChar char="•"/>
            </a:pPr>
            <a:r>
              <a:rPr lang="en-US" sz="1700" dirty="0">
                <a:latin typeface="+mn-lt"/>
              </a:rPr>
              <a:t> </a:t>
            </a:r>
            <a:r>
              <a:rPr lang="sr-Latn-CS" sz="1700" dirty="0">
                <a:latin typeface="+mn-lt"/>
              </a:rPr>
              <a:t>Obrada mesta nastajanja otpada i remedijacija zemljišta</a:t>
            </a:r>
          </a:p>
          <a:p>
            <a:pPr lvl="4">
              <a:lnSpc>
                <a:spcPct val="175000"/>
              </a:lnSpc>
              <a:buFont typeface="Arial" charset="0"/>
              <a:buChar char="•"/>
            </a:pPr>
            <a:r>
              <a:rPr lang="sr-Latn-CS" sz="1700" dirty="0">
                <a:latin typeface="+mn-lt"/>
              </a:rPr>
              <a:t> Notifikaciona procedura u skladu sa Bazelskom </a:t>
            </a:r>
            <a:r>
              <a:rPr lang="sr-Latn-CS" sz="1700" dirty="0" smtClean="0">
                <a:latin typeface="+mn-lt"/>
              </a:rPr>
              <a:t>konvencijom</a:t>
            </a:r>
            <a:endParaRPr lang="en-US" sz="1700" dirty="0">
              <a:latin typeface="+mn-lt"/>
            </a:endParaRPr>
          </a:p>
          <a:p>
            <a:pPr lvl="4">
              <a:lnSpc>
                <a:spcPct val="175000"/>
              </a:lnSpc>
              <a:buFont typeface="Arial" charset="0"/>
              <a:buChar char="•"/>
            </a:pPr>
            <a:r>
              <a:rPr lang="sr-Latn-CS" sz="1700" dirty="0" smtClean="0">
                <a:latin typeface="+mn-lt"/>
              </a:rPr>
              <a:t> Transport </a:t>
            </a:r>
            <a:r>
              <a:rPr lang="sr-Latn-CS" sz="1700" dirty="0">
                <a:latin typeface="+mn-lt"/>
              </a:rPr>
              <a:t>opasnog otpada u skladu sa ADR/RID pravilima</a:t>
            </a:r>
            <a:endParaRPr lang="en-US" sz="17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625" y="1143000"/>
            <a:ext cx="8215313" cy="314325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r-Latn-CS"/>
          </a:p>
        </p:txBody>
      </p:sp>
      <p:sp>
        <p:nvSpPr>
          <p:cNvPr id="14" name="Rounded Rectangle 13"/>
          <p:cNvSpPr/>
          <p:nvPr/>
        </p:nvSpPr>
        <p:spPr>
          <a:xfrm>
            <a:off x="1857375" y="857250"/>
            <a:ext cx="5429250" cy="500063"/>
          </a:xfrm>
          <a:prstGeom prst="roundRect">
            <a:avLst/>
          </a:prstGeom>
          <a:solidFill>
            <a:srgbClr val="F2B8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sr-Latn-CS" b="1" dirty="0">
                <a:solidFill>
                  <a:srgbClr val="FFFFFF"/>
                </a:solidFill>
              </a:rPr>
              <a:t>1</a:t>
            </a:r>
            <a:r>
              <a:rPr lang="en-US" b="1" dirty="0">
                <a:solidFill>
                  <a:srgbClr val="FFFFFF"/>
                </a:solidFill>
              </a:rPr>
              <a:t>. </a:t>
            </a:r>
            <a:r>
              <a:rPr lang="sr-Latn-CS" b="1" dirty="0">
                <a:solidFill>
                  <a:srgbClr val="FFFFFF"/>
                </a:solidFill>
              </a:rPr>
              <a:t>OPASAN OTPAD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75716" r="11259"/>
          <a:stretch>
            <a:fillRect/>
          </a:stretch>
        </p:blipFill>
        <p:spPr bwMode="auto">
          <a:xfrm>
            <a:off x="6786563" y="4786313"/>
            <a:ext cx="200025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12212" r="75575"/>
          <a:stretch>
            <a:fillRect/>
          </a:stretch>
        </p:blipFill>
        <p:spPr bwMode="auto">
          <a:xfrm>
            <a:off x="4714875" y="4786313"/>
            <a:ext cx="185102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 descr="http://www.mitecosystem.com/img/photo/labwaste/s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0" y="4786313"/>
            <a:ext cx="19288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 descr="http://www.mitecosystem.com/img/photo/azbest/s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4786313"/>
            <a:ext cx="18018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miteco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10"/>
          <p:cNvSpPr txBox="1">
            <a:spLocks noChangeArrowheads="1"/>
          </p:cNvSpPr>
          <p:nvPr/>
        </p:nvSpPr>
        <p:spPr bwMode="auto">
          <a:xfrm>
            <a:off x="6215063" y="6357938"/>
            <a:ext cx="2478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sr-Latn-CS" dirty="0">
                <a:latin typeface="Calibri" pitchFamily="34" charset="0"/>
              </a:rPr>
              <a:t>www.miteco</a:t>
            </a:r>
            <a:r>
              <a:rPr lang="en-US" dirty="0">
                <a:latin typeface="Calibri" pitchFamily="34" charset="0"/>
              </a:rPr>
              <a:t>system</a:t>
            </a:r>
            <a:r>
              <a:rPr lang="sr-Latn-CS" dirty="0">
                <a:latin typeface="Calibri" pitchFamily="34" charset="0"/>
              </a:rPr>
              <a:t>.c</a:t>
            </a:r>
            <a:r>
              <a:rPr lang="en-US" dirty="0" err="1">
                <a:latin typeface="Calibri" pitchFamily="34" charset="0"/>
              </a:rPr>
              <a:t>om</a:t>
            </a:r>
            <a:endParaRPr lang="sr-Latn-CS" dirty="0">
              <a:latin typeface="Calibri" pitchFamily="34" charset="0"/>
            </a:endParaRPr>
          </a:p>
        </p:txBody>
      </p:sp>
      <p:sp>
        <p:nvSpPr>
          <p:cNvPr id="3076" name="Rectangle 11"/>
          <p:cNvSpPr>
            <a:spLocks noChangeArrowheads="1"/>
          </p:cNvSpPr>
          <p:nvPr/>
        </p:nvSpPr>
        <p:spPr bwMode="auto">
          <a:xfrm>
            <a:off x="8675688" y="6381750"/>
            <a:ext cx="144462" cy="360363"/>
          </a:xfrm>
          <a:prstGeom prst="rect">
            <a:avLst/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285720" y="142852"/>
            <a:ext cx="828680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latin typeface="+mn-lt"/>
              </a:rPr>
              <a:t>MITECO SYSTEM</a:t>
            </a:r>
            <a:r>
              <a:rPr lang="x-none" sz="2000" b="1" u="sng" dirty="0" smtClean="0">
                <a:latin typeface="+mn-lt"/>
              </a:rPr>
              <a:t> – IZVOZ U PERIODU 2004. – 2009. godina</a:t>
            </a:r>
            <a:endParaRPr lang="en-US" sz="2000" b="1" u="sng" dirty="0">
              <a:latin typeface="+mn-lt"/>
            </a:endParaRPr>
          </a:p>
        </p:txBody>
      </p:sp>
      <p:graphicFrame>
        <p:nvGraphicFramePr>
          <p:cNvPr id="35" name="Chart 34"/>
          <p:cNvGraphicFramePr>
            <a:graphicFrameLocks/>
          </p:cNvGraphicFramePr>
          <p:nvPr/>
        </p:nvGraphicFramePr>
        <p:xfrm>
          <a:off x="214282" y="1000108"/>
          <a:ext cx="8643998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714480" y="3786190"/>
            <a:ext cx="917239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>
                <a:latin typeface="+mn-lt"/>
              </a:rPr>
              <a:t>∑ 1</a:t>
            </a:r>
            <a:r>
              <a:rPr lang="sr-Latn-CS" sz="1600" b="1" i="1" dirty="0" smtClean="0">
                <a:latin typeface="+mn-lt"/>
              </a:rPr>
              <a:t>44,80</a:t>
            </a:r>
            <a:endParaRPr lang="en-US" sz="1600" b="1" i="1" dirty="0">
              <a:latin typeface="+mn-lt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2786050" y="3643314"/>
            <a:ext cx="917239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>
                <a:latin typeface="+mn-lt"/>
              </a:rPr>
              <a:t>∑ 1</a:t>
            </a:r>
            <a:r>
              <a:rPr lang="sr-Latn-CS" sz="1600" b="1" i="1" dirty="0" smtClean="0">
                <a:latin typeface="+mn-lt"/>
              </a:rPr>
              <a:t>87,30</a:t>
            </a:r>
            <a:endParaRPr lang="en-US" sz="1600" b="1" i="1" dirty="0">
              <a:latin typeface="+mn-lt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929058" y="3071810"/>
            <a:ext cx="917239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>
                <a:latin typeface="+mn-lt"/>
              </a:rPr>
              <a:t>∑ </a:t>
            </a:r>
            <a:r>
              <a:rPr lang="sr-Latn-CS" sz="1600" b="1" i="1" dirty="0" smtClean="0">
                <a:latin typeface="+mn-lt"/>
              </a:rPr>
              <a:t>378,55</a:t>
            </a:r>
            <a:endParaRPr lang="en-US" sz="1600" b="1" i="1" dirty="0">
              <a:latin typeface="+mn-lt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5072066" y="2643182"/>
            <a:ext cx="917239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>
                <a:latin typeface="+mn-lt"/>
              </a:rPr>
              <a:t>∑ </a:t>
            </a:r>
            <a:r>
              <a:rPr lang="sr-Latn-CS" sz="1600" b="1" i="1" dirty="0" smtClean="0">
                <a:latin typeface="+mn-lt"/>
              </a:rPr>
              <a:t>535,70</a:t>
            </a:r>
            <a:endParaRPr lang="en-US" sz="1600" b="1" i="1" dirty="0">
              <a:latin typeface="+mn-lt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143636" y="2571744"/>
            <a:ext cx="917239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>
                <a:latin typeface="+mn-lt"/>
              </a:rPr>
              <a:t>∑ </a:t>
            </a:r>
            <a:r>
              <a:rPr lang="sr-Latn-CS" sz="1600" b="1" i="1" dirty="0" smtClean="0">
                <a:latin typeface="+mn-lt"/>
              </a:rPr>
              <a:t>536,10</a:t>
            </a:r>
            <a:endParaRPr lang="en-US" sz="1600" b="1" i="1" dirty="0">
              <a:latin typeface="+mn-lt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143768" y="1285860"/>
            <a:ext cx="1075936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 dirty="0" smtClean="0">
                <a:latin typeface="+mn-lt"/>
              </a:rPr>
              <a:t>∑ 1</a:t>
            </a:r>
            <a:r>
              <a:rPr lang="sr-Latn-CS" sz="1600" b="1" i="1" dirty="0" smtClean="0">
                <a:latin typeface="+mn-lt"/>
              </a:rPr>
              <a:t>.025,86</a:t>
            </a:r>
            <a:endParaRPr lang="en-US" sz="1600" b="1" i="1" dirty="0"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7436</TotalTime>
  <Words>890</Words>
  <Application>Microsoft Office PowerPoint</Application>
  <PresentationFormat>On-screen Show (4:3)</PresentationFormat>
  <Paragraphs>282</Paragraphs>
  <Slides>22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Miteco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PC-2</dc:creator>
  <cp:lastModifiedBy>Dell</cp:lastModifiedBy>
  <cp:revision>1054</cp:revision>
  <dcterms:created xsi:type="dcterms:W3CDTF">2009-06-02T09:10:58Z</dcterms:created>
  <dcterms:modified xsi:type="dcterms:W3CDTF">2011-02-08T10:54:10Z</dcterms:modified>
</cp:coreProperties>
</file>