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2" r:id="rId1"/>
    <p:sldMasterId id="2147483952" r:id="rId2"/>
  </p:sldMasterIdLst>
  <p:notesMasterIdLst>
    <p:notesMasterId r:id="rId52"/>
  </p:notesMasterIdLst>
  <p:handoutMasterIdLst>
    <p:handoutMasterId r:id="rId53"/>
  </p:handoutMasterIdLst>
  <p:sldIdLst>
    <p:sldId id="301" r:id="rId3"/>
    <p:sldId id="408" r:id="rId4"/>
    <p:sldId id="364" r:id="rId5"/>
    <p:sldId id="386" r:id="rId6"/>
    <p:sldId id="392" r:id="rId7"/>
    <p:sldId id="486" r:id="rId8"/>
    <p:sldId id="393" r:id="rId9"/>
    <p:sldId id="464" r:id="rId10"/>
    <p:sldId id="466" r:id="rId11"/>
    <p:sldId id="365" r:id="rId12"/>
    <p:sldId id="470" r:id="rId13"/>
    <p:sldId id="367" r:id="rId14"/>
    <p:sldId id="395" r:id="rId15"/>
    <p:sldId id="487" r:id="rId16"/>
    <p:sldId id="401" r:id="rId17"/>
    <p:sldId id="403" r:id="rId18"/>
    <p:sldId id="492" r:id="rId19"/>
    <p:sldId id="488" r:id="rId20"/>
    <p:sldId id="489" r:id="rId21"/>
    <p:sldId id="490" r:id="rId22"/>
    <p:sldId id="407" r:id="rId23"/>
    <p:sldId id="405" r:id="rId24"/>
    <p:sldId id="313" r:id="rId25"/>
    <p:sldId id="410" r:id="rId26"/>
    <p:sldId id="314" r:id="rId27"/>
    <p:sldId id="312" r:id="rId28"/>
    <p:sldId id="315" r:id="rId29"/>
    <p:sldId id="414" r:id="rId30"/>
    <p:sldId id="415" r:id="rId31"/>
    <p:sldId id="416" r:id="rId32"/>
    <p:sldId id="417" r:id="rId33"/>
    <p:sldId id="446" r:id="rId34"/>
    <p:sldId id="447" r:id="rId35"/>
    <p:sldId id="418" r:id="rId36"/>
    <p:sldId id="419" r:id="rId37"/>
    <p:sldId id="420" r:id="rId38"/>
    <p:sldId id="421" r:id="rId39"/>
    <p:sldId id="422" r:id="rId40"/>
    <p:sldId id="423" r:id="rId41"/>
    <p:sldId id="424" r:id="rId42"/>
    <p:sldId id="425" r:id="rId43"/>
    <p:sldId id="426" r:id="rId44"/>
    <p:sldId id="427" r:id="rId45"/>
    <p:sldId id="428" r:id="rId46"/>
    <p:sldId id="429" r:id="rId47"/>
    <p:sldId id="430" r:id="rId48"/>
    <p:sldId id="431" r:id="rId49"/>
    <p:sldId id="394" r:id="rId50"/>
    <p:sldId id="326" r:id="rId5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rgbClr val="1C7C06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rgbClr val="1C7C06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rgbClr val="1C7C06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rgbClr val="1C7C06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rgbClr val="1C7C06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rgbClr val="1C7C06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rgbClr val="1C7C06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rgbClr val="1C7C06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rgbClr val="1C7C06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6086" autoAdjust="0"/>
    <p:restoredTop sz="94670" autoAdjust="0"/>
  </p:normalViewPr>
  <p:slideViewPr>
    <p:cSldViewPr>
      <p:cViewPr>
        <p:scale>
          <a:sx n="100" d="100"/>
          <a:sy n="100" d="100"/>
        </p:scale>
        <p:origin x="-648" y="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164" y="-8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57D3A61-9531-460F-B457-5541F5E23612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0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E5AD561-5879-4CE2-93BC-4E63239B2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047FCBC-948E-41FB-BA81-17139C4CE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D9EE7-8972-49A2-9765-C173338F6184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32E38-947D-442A-B0C6-7F1E515FA7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E653-3B7D-4DF5-8F5B-A583C1DE7763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490FE-EDDB-4E42-AA74-26B995279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CCD57-AC90-4FAF-894E-BA0CE7617FF2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9EFE6-FC0E-4D92-93C6-217B21539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7340B-3A60-4F47-AE60-1A2A6B538CF8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6D6B2-CC98-4FA4-A2FB-C701686EA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0B06C-99D1-4B88-B862-3561BD41677C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226D8-3B49-4CF7-B69F-CC8C6565D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94FC-3355-4FD1-8BDE-2E82233877CE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59205-446F-4CC5-8EAB-09CEFDDAD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Cyrl-C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C28BF-39B2-4851-9ED8-77883AC2570B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F7A73-56F8-4B21-BA6D-F9C58725E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DD601-412A-476D-A7DA-30EB4D22D7F8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91EFF-8782-4938-B008-EA3B33F41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39471-58AC-434B-B7A0-249CC9B419D9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5B686-109B-4393-BA91-0DD03F989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14AB-65AC-4368-93C0-ACDBBC5025DD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B0AC8-8526-412C-8650-AA2A4B5FC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9E7DE-8CCB-47EA-8FB2-800BAB7F350A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1B864-478F-41B3-A172-382BC89A0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B90E7-04F8-4A90-B093-0F2EDA19AF09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82DBD-F749-4FDC-8F5A-3832C61EE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B620C-1A4A-415F-88D8-3A18FEF88BA8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E12BE-2D3B-4B6B-BC0B-F5B62B991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7AFAC-47B3-404F-8F9F-9039CA09F0E5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47B94-A2E1-4172-890D-6F7F315D3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r-Cyrl-C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5D56C-4670-4045-B04D-ABB47F36E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1081F-8FBC-4C78-A0E1-38B17C2863E0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2D088-FC7B-4491-9776-E237E0111586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79B5C-4F24-4E4D-963A-35282D533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22E69-F296-4544-B757-AC608A593BEB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24F86-87A1-4C82-8639-321EFF789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2493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3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3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2493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3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3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3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3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4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4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4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4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4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4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4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4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494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4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5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5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5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5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5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5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5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5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5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2496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6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6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6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496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496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96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24967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4968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sr-Cyrl-CS"/>
              <a:t>Министарство животне средине и просторног планирања</a:t>
            </a:r>
            <a:endParaRPr lang="en-US"/>
          </a:p>
        </p:txBody>
      </p:sp>
      <p:sp>
        <p:nvSpPr>
          <p:cNvPr id="124969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sr-Cyrl-CS"/>
              <a:t>УПРАВЉАЊЕ ОПАСНИМ ОТПАДОМ</a:t>
            </a:r>
            <a:endParaRPr lang="en-US"/>
          </a:p>
        </p:txBody>
      </p:sp>
      <p:sp>
        <p:nvSpPr>
          <p:cNvPr id="124970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sr-Cyrl-CS"/>
              <a:t>Београд </a:t>
            </a:r>
          </a:p>
          <a:p>
            <a:pPr>
              <a:defRPr/>
            </a:pPr>
            <a:r>
              <a:rPr lang="sr-Cyrl-CS"/>
              <a:t>7.-8. октобар 2009.год.</a:t>
            </a: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2497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</p:sldLayoutIdLst>
  <p:transition spd="med">
    <p:dissolv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A1C0B719-EBB6-46AE-B4AF-E7AD34CCBECA}" type="datetimeFigureOut">
              <a:rPr lang="en-US"/>
              <a:pPr>
                <a:defRPr/>
              </a:pPr>
              <a:t>10/22/2010</a:t>
            </a:fld>
            <a:endParaRPr lang="en-US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7DDB65DF-2D6B-4307-870F-EDE290E26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65" r:id="rId1"/>
    <p:sldLayoutId id="2147484058" r:id="rId2"/>
    <p:sldLayoutId id="2147484057" r:id="rId3"/>
    <p:sldLayoutId id="2147484056" r:id="rId4"/>
    <p:sldLayoutId id="2147484055" r:id="rId5"/>
    <p:sldLayoutId id="2147484054" r:id="rId6"/>
    <p:sldLayoutId id="2147484053" r:id="rId7"/>
    <p:sldLayoutId id="2147484052" r:id="rId8"/>
    <p:sldLayoutId id="2147484051" r:id="rId9"/>
    <p:sldLayoutId id="2147484050" r:id="rId10"/>
    <p:sldLayoutId id="2147484049" r:id="rId11"/>
  </p:sldLayoutIdLst>
  <p:transition spd="med"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pa.gov.rs/" TargetMode="External"/><Relationship Id="rId7" Type="http://schemas.openxmlformats.org/officeDocument/2006/relationships/hyperlink" Target="http://www.skgo.org/" TargetMode="External"/><Relationship Id="rId2" Type="http://schemas.openxmlformats.org/officeDocument/2006/relationships/hyperlink" Target="http://www.ekoplan.gov.rs/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pks.gov.rs/" TargetMode="External"/><Relationship Id="rId5" Type="http://schemas.openxmlformats.org/officeDocument/2006/relationships/hyperlink" Target="http://www.nip.gov.rs/" TargetMode="External"/><Relationship Id="rId4" Type="http://schemas.openxmlformats.org/officeDocument/2006/relationships/hyperlink" Target="http://www.sepf.gov.rs/" TargetMode="Externa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304800"/>
            <a:ext cx="8382000" cy="182880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3600" b="1" dirty="0" smtClean="0">
                <a:latin typeface="Times New Roman" pitchFamily="18" charset="0"/>
              </a:rPr>
              <a:t>Република Србија</a:t>
            </a:r>
            <a:r>
              <a:rPr lang="en-US" sz="3600" b="1" dirty="0" smtClean="0">
                <a:latin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</a:rPr>
            </a:br>
            <a:r>
              <a:rPr lang="sr-Cyrl-CS" sz="3600" b="1" dirty="0" smtClean="0">
                <a:latin typeface="Times New Roman" pitchFamily="18" charset="0"/>
              </a:rPr>
              <a:t>Министарство животне средине и просторног планирања</a:t>
            </a:r>
            <a:endParaRPr lang="en-US" sz="3600" b="1" dirty="0" smtClean="0">
              <a:latin typeface="Times New Roman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200400"/>
            <a:ext cx="8229600" cy="30035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sr-Cyrl-CS" sz="3600" b="1" smtClean="0">
                <a:latin typeface="Times New Roman" pitchFamily="18" charset="0"/>
              </a:rPr>
              <a:t>Нова законска регулатива у РС </a:t>
            </a:r>
          </a:p>
          <a:p>
            <a:pPr algn="ctr" eaLnBrk="1" hangingPunct="1">
              <a:buFontTx/>
              <a:buNone/>
            </a:pPr>
            <a:endParaRPr lang="sr-Cyrl-CS" sz="3600" b="1" smtClean="0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sr-Cyrl-CS" sz="2400" b="1" smtClean="0">
                <a:latin typeface="Times New Roman" pitchFamily="18" charset="0"/>
              </a:rPr>
              <a:t>ЗАКОН О УПРАВЉАЊУ ОТПАДОМ</a:t>
            </a:r>
          </a:p>
          <a:p>
            <a:pPr algn="ctr" eaLnBrk="1" hangingPunct="1">
              <a:buFontTx/>
              <a:buNone/>
            </a:pPr>
            <a:endParaRPr lang="sr-Cyrl-CS" sz="2400" b="1" smtClean="0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sr-Cyrl-CS" sz="2400" b="1" smtClean="0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sr-Cyrl-CS" sz="2000" b="1" smtClean="0">
                <a:latin typeface="Times New Roman" pitchFamily="18" charset="0"/>
              </a:rPr>
              <a:t>Београд</a:t>
            </a:r>
            <a:r>
              <a:rPr lang="sr-Latn-CS" sz="2000" b="1" smtClean="0">
                <a:latin typeface="Times New Roman" pitchFamily="18" charset="0"/>
              </a:rPr>
              <a:t>,</a:t>
            </a:r>
            <a:r>
              <a:rPr lang="en-US" sz="2000" b="1" smtClean="0">
                <a:latin typeface="Times New Roman" pitchFamily="18" charset="0"/>
              </a:rPr>
              <a:t>     </a:t>
            </a:r>
            <a:r>
              <a:rPr lang="sr-Cyrl-CS" sz="2000" b="1" smtClean="0">
                <a:latin typeface="Times New Roman" pitchFamily="18" charset="0"/>
              </a:rPr>
              <a:t>2010.</a:t>
            </a:r>
            <a:r>
              <a:rPr lang="en-US" sz="2000" b="1" smtClean="0">
                <a:latin typeface="Times New Roman" pitchFamily="18" charset="0"/>
              </a:rPr>
              <a:t> </a:t>
            </a:r>
            <a:r>
              <a:rPr lang="sr-Cyrl-CS" sz="2000" b="1" smtClean="0">
                <a:latin typeface="Times New Roman" pitchFamily="18" charset="0"/>
              </a:rPr>
              <a:t>године</a:t>
            </a:r>
          </a:p>
          <a:p>
            <a:pPr eaLnBrk="1" hangingPunct="1"/>
            <a:endParaRPr lang="en-US" sz="20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 idx="4294967295"/>
          </p:nvPr>
        </p:nvSpPr>
        <p:spPr>
          <a:xfrm>
            <a:off x="685800" y="228600"/>
            <a:ext cx="7696200" cy="1524000"/>
          </a:xfrm>
        </p:spPr>
        <p:txBody>
          <a:bodyPr anchor="b" anchorCtr="1"/>
          <a:lstStyle/>
          <a:p>
            <a:pPr algn="ctr" eaLnBrk="1" hangingPunct="1">
              <a:defRPr/>
            </a:pPr>
            <a:r>
              <a:rPr lang="sr-Cyrl-CS" b="1" smtClean="0">
                <a:solidFill>
                  <a:schemeClr val="tx1"/>
                </a:solidFill>
                <a:latin typeface="Times New Roman" pitchFamily="18" charset="0"/>
              </a:rPr>
              <a:t>Основне информације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b="1" smtClean="0">
                <a:latin typeface="Times New Roman" pitchFamily="18" charset="0"/>
                <a:cs typeface="Times New Roman" pitchFamily="18" charset="0"/>
              </a:rPr>
            </a:br>
            <a:endParaRPr lang="en-US" sz="32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4294967295"/>
          </p:nvPr>
        </p:nvSpPr>
        <p:spPr>
          <a:xfrm>
            <a:off x="457200" y="1752600"/>
            <a:ext cx="8305800" cy="4648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sr-Latn-C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800" dirty="0" smtClean="0">
                <a:latin typeface="Times New Roman" pitchFamily="18" charset="0"/>
              </a:rPr>
              <a:t>Процес приближавања Европској Унији садржи три кључна елемента:</a:t>
            </a:r>
            <a:endParaRPr lang="sr-Latn-CS" sz="2800" dirty="0" smtClean="0">
              <a:latin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en-GB" sz="2800" dirty="0" smtClean="0">
              <a:latin typeface="Times New Roman" pitchFamily="18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sr-Cyrl-CS" sz="2400" b="1" dirty="0" smtClean="0">
                <a:latin typeface="Times New Roman" pitchFamily="18" charset="0"/>
              </a:rPr>
              <a:t>хармонизацију прописа, </a:t>
            </a:r>
            <a:endParaRPr lang="en-GB" sz="2400" b="1" dirty="0" smtClean="0">
              <a:latin typeface="Times New Roman" pitchFamily="18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sr-Cyrl-CS" sz="2400" b="1" dirty="0" smtClean="0">
                <a:latin typeface="Times New Roman" pitchFamily="18" charset="0"/>
              </a:rPr>
              <a:t>изградњу административних капацитета и капацитета институција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r-Cyrl-CS" sz="2400" b="1" dirty="0" smtClean="0">
                <a:latin typeface="Times New Roman" pitchFamily="18" charset="0"/>
              </a:rPr>
              <a:t>економске инструменте.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sr-Cyrl-CS" sz="2800" b="1" dirty="0" smtClean="0">
              <a:latin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800" b="1" dirty="0" smtClean="0">
                <a:latin typeface="Times New Roman" pitchFamily="18" charset="0"/>
              </a:rPr>
              <a:t>	</a:t>
            </a:r>
            <a:r>
              <a:rPr lang="sr-Cyrl-CS" sz="2400" b="1" dirty="0" smtClean="0">
                <a:latin typeface="Times New Roman" pitchFamily="18" charset="0"/>
              </a:rPr>
              <a:t>Више од 30% свих прописа које наша земља треба да донесе и имплементира, у процесу европских интеграција, су из области заштите животне средине.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sr-Latn-C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468313" y="1844675"/>
            <a:ext cx="3457575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r-Cyrl-CS" sz="1600">
                <a:solidFill>
                  <a:schemeClr val="tx1"/>
                </a:solidFill>
              </a:rPr>
              <a:t>Министарство животне средине</a:t>
            </a:r>
          </a:p>
          <a:p>
            <a:pPr algn="ctr"/>
            <a:r>
              <a:rPr lang="sr-Cyrl-CS" sz="1600">
                <a:solidFill>
                  <a:schemeClr val="tx1"/>
                </a:solidFill>
              </a:rPr>
              <a:t> и просторног планирања</a:t>
            </a:r>
            <a:endParaRPr lang="sr-Latn-CS" sz="160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95288" y="3357563"/>
            <a:ext cx="35274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r-Cyrl-CS" sz="1600">
                <a:solidFill>
                  <a:schemeClr val="tx1"/>
                </a:solidFill>
              </a:rPr>
              <a:t>Агенција за заштиту животне средине</a:t>
            </a:r>
            <a:r>
              <a:rPr lang="sr-Cyrl-CS" sz="1800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95288" y="4005263"/>
            <a:ext cx="35274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r-Cyrl-CS" sz="1600">
                <a:solidFill>
                  <a:schemeClr val="tx1"/>
                </a:solidFill>
              </a:rPr>
              <a:t>Фонд за заштиту животне средине</a:t>
            </a:r>
            <a:r>
              <a:rPr lang="sr-Cyrl-CS" sz="1800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4716463" y="3357563"/>
            <a:ext cx="3457575" cy="15128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r-Cyrl-CS" sz="1600">
                <a:solidFill>
                  <a:schemeClr val="tx1"/>
                </a:solidFill>
              </a:rPr>
              <a:t>Покрајински секретаријат</a:t>
            </a:r>
          </a:p>
          <a:p>
            <a:pPr algn="ctr"/>
            <a:r>
              <a:rPr lang="sr-Cyrl-CS" sz="1600">
                <a:solidFill>
                  <a:schemeClr val="tx1"/>
                </a:solidFill>
              </a:rPr>
              <a:t> за заштиту </a:t>
            </a:r>
          </a:p>
          <a:p>
            <a:pPr algn="ctr"/>
            <a:r>
              <a:rPr lang="sr-Cyrl-CS" sz="1600">
                <a:solidFill>
                  <a:schemeClr val="tx1"/>
                </a:solidFill>
              </a:rPr>
              <a:t>животне средине и одрживи развој</a:t>
            </a:r>
            <a:endParaRPr lang="sr-Latn-CS" sz="1600">
              <a:solidFill>
                <a:schemeClr val="tx1"/>
              </a:solidFill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4932363" y="1916113"/>
            <a:ext cx="3024187" cy="10810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r-Cyrl-CS" sz="1400">
                <a:solidFill>
                  <a:schemeClr val="tx1"/>
                </a:solidFill>
              </a:rPr>
              <a:t>Стручне организације </a:t>
            </a:r>
          </a:p>
          <a:p>
            <a:pPr algn="ctr"/>
            <a:r>
              <a:rPr lang="sr-Cyrl-CS" sz="1400">
                <a:solidFill>
                  <a:schemeClr val="tx1"/>
                </a:solidFill>
              </a:rPr>
              <a:t>за испитивање отпада</a:t>
            </a:r>
            <a:endParaRPr lang="sr-Latn-CS" sz="1400">
              <a:solidFill>
                <a:schemeClr val="tx1"/>
              </a:solidFill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859338" y="5157788"/>
            <a:ext cx="3097212" cy="10588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r-Cyrl-CS" sz="1600">
                <a:solidFill>
                  <a:schemeClr val="tx1"/>
                </a:solidFill>
              </a:rPr>
              <a:t>Надлежни орган јединице </a:t>
            </a:r>
          </a:p>
          <a:p>
            <a:pPr algn="ctr"/>
            <a:r>
              <a:rPr lang="sr-Cyrl-CS" sz="1600">
                <a:solidFill>
                  <a:schemeClr val="tx1"/>
                </a:solidFill>
              </a:rPr>
              <a:t>локалне самоуправе</a:t>
            </a:r>
            <a:endParaRPr lang="sr-Latn-CS" sz="1600">
              <a:solidFill>
                <a:schemeClr val="tx1"/>
              </a:solidFill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1042988" y="536575"/>
            <a:ext cx="7283450" cy="1030288"/>
          </a:xfrm>
        </p:spPr>
        <p:txBody>
          <a:bodyPr anchorCtr="1"/>
          <a:lstStyle/>
          <a:p>
            <a:pPr eaLnBrk="1" hangingPunct="1">
              <a:defRPr/>
            </a:pPr>
            <a:r>
              <a:rPr lang="sr-Cyrl-CS" sz="2400" b="1" smtClean="0">
                <a:latin typeface="Times New Roman" pitchFamily="18" charset="0"/>
              </a:rPr>
              <a:t>Институционални оквир у области управљања отпадом у </a:t>
            </a:r>
            <a:br>
              <a:rPr lang="sr-Cyrl-CS" sz="2400" b="1" smtClean="0">
                <a:latin typeface="Times New Roman" pitchFamily="18" charset="0"/>
              </a:rPr>
            </a:br>
            <a:r>
              <a:rPr lang="sr-Cyrl-CS" sz="2400" b="1" smtClean="0">
                <a:latin typeface="Times New Roman" pitchFamily="18" charset="0"/>
              </a:rPr>
              <a:t>Републици Србији</a:t>
            </a:r>
            <a:endParaRPr lang="sr-Latn-CS" sz="2400" b="1" smtClean="0">
              <a:latin typeface="Times New Roman" pitchFamily="18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2051050" y="32131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2051050" y="37893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3924300" y="2492375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6372225" y="29972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6372225" y="48688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2124075" y="4437063"/>
            <a:ext cx="2735263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3924300" y="2708275"/>
            <a:ext cx="11525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3924300" y="2905125"/>
            <a:ext cx="1295400" cy="241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V="1">
            <a:off x="3924300" y="4149725"/>
            <a:ext cx="792163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 idx="4294967295"/>
          </p:nvPr>
        </p:nvSpPr>
        <p:spPr>
          <a:xfrm>
            <a:off x="762000" y="533400"/>
            <a:ext cx="7696200" cy="1371600"/>
          </a:xfrm>
        </p:spPr>
        <p:txBody>
          <a:bodyPr anchor="b" anchorCtr="1"/>
          <a:lstStyle/>
          <a:p>
            <a:pPr algn="ctr" eaLnBrk="1" hangingPunct="1">
              <a:defRPr/>
            </a:pPr>
            <a:r>
              <a:rPr lang="ru-RU" sz="2400" b="1" smtClean="0"/>
              <a:t/>
            </a:r>
            <a:br>
              <a:rPr lang="ru-RU" sz="2400" b="1" smtClean="0"/>
            </a:br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800" b="1" smtClean="0">
                <a:latin typeface="Times New Roman" pitchFamily="18" charset="0"/>
                <a:cs typeface="Times New Roman" pitchFamily="18" charset="0"/>
              </a:rPr>
              <a:t>Субјекти система </a:t>
            </a:r>
            <a:r>
              <a:rPr lang="sr-Cyrl-CS" sz="28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sr-Latn-CS" sz="2800" b="1" smtClean="0">
                <a:latin typeface="Times New Roman" pitchFamily="18" charset="0"/>
                <a:cs typeface="Times New Roman" pitchFamily="18" charset="0"/>
              </a:rPr>
              <a:t>заштите животне средине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b="1" smtClean="0">
                <a:latin typeface="Times New Roman" pitchFamily="18" charset="0"/>
                <a:cs typeface="Times New Roman" pitchFamily="18" charset="0"/>
              </a:rPr>
            </a:br>
            <a:endParaRPr lang="en-US" sz="24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4294967295"/>
          </p:nvPr>
        </p:nvSpPr>
        <p:spPr>
          <a:xfrm>
            <a:off x="457200" y="2112963"/>
            <a:ext cx="8153400" cy="3667125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sr-Cyrl-CS" sz="2000" b="1" smtClean="0">
                <a:latin typeface="Times New Roman" pitchFamily="18" charset="0"/>
              </a:rPr>
              <a:t>Систем заштите животне средине, обезбеђују:</a:t>
            </a:r>
            <a:endParaRPr lang="sr-Latn-CS" sz="2000" b="1" smtClean="0">
              <a:latin typeface="Times New Roman" pitchFamily="18" charset="0"/>
            </a:endParaRPr>
          </a:p>
          <a:p>
            <a:pPr marL="0" indent="0" algn="ctr" eaLnBrk="1" hangingPunct="1">
              <a:buFontTx/>
              <a:buNone/>
              <a:defRPr/>
            </a:pPr>
            <a:endParaRPr lang="sr-Cyrl-CS" sz="2000" smtClean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sr-Cyrl-CS" sz="2400" b="1" smtClean="0">
                <a:latin typeface="Times New Roman" pitchFamily="18" charset="0"/>
              </a:rPr>
              <a:t>Република Србија,</a:t>
            </a:r>
            <a:endParaRPr lang="ru-RU" sz="2400" b="1" smtClean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sr-Cyrl-CS" sz="2400" b="1" smtClean="0">
                <a:latin typeface="Times New Roman" pitchFamily="18" charset="0"/>
              </a:rPr>
              <a:t>Аутономна покрајина,</a:t>
            </a:r>
          </a:p>
          <a:p>
            <a:pPr marL="0" indent="0" eaLnBrk="1" hangingPunct="1">
              <a:buFontTx/>
              <a:buNone/>
              <a:defRPr/>
            </a:pPr>
            <a:r>
              <a:rPr lang="sr-Cyrl-CS" sz="2400" b="1" smtClean="0">
                <a:latin typeface="Times New Roman" pitchFamily="18" charset="0"/>
              </a:rPr>
              <a:t>Јединица локалне самоуправе (град односно општина),</a:t>
            </a:r>
          </a:p>
          <a:p>
            <a:pPr marL="0" indent="0" eaLnBrk="1" hangingPunct="1">
              <a:buFontTx/>
              <a:buNone/>
              <a:defRPr/>
            </a:pPr>
            <a:r>
              <a:rPr lang="sr-Cyrl-CS" sz="2400" b="1" smtClean="0">
                <a:latin typeface="Times New Roman" pitchFamily="18" charset="0"/>
              </a:rPr>
              <a:t>Правна лица и предузетници који у обављању делатности</a:t>
            </a:r>
            <a:r>
              <a:rPr lang="sr-Cyrl-CS" sz="2400" b="1" smtClean="0">
                <a:solidFill>
                  <a:schemeClr val="folHlink"/>
                </a:solidFill>
                <a:latin typeface="Times New Roman" pitchFamily="18" charset="0"/>
              </a:rPr>
              <a:t> </a:t>
            </a:r>
            <a:r>
              <a:rPr lang="sr-Cyrl-CS" sz="2400" b="1" smtClean="0">
                <a:latin typeface="Times New Roman" pitchFamily="18" charset="0"/>
              </a:rPr>
              <a:t>користе природне вредности, угрожавају или загађују животну средину,</a:t>
            </a:r>
          </a:p>
          <a:p>
            <a:pPr marL="0" indent="0" eaLnBrk="1" hangingPunct="1">
              <a:buFontTx/>
              <a:buNone/>
              <a:defRPr/>
            </a:pPr>
            <a:r>
              <a:rPr lang="sr-Cyrl-CS" sz="2400" b="1" smtClean="0">
                <a:latin typeface="Times New Roman" pitchFamily="18" charset="0"/>
              </a:rPr>
              <a:t>Научне и стручне организације и друге јавне службе,</a:t>
            </a:r>
          </a:p>
          <a:p>
            <a:pPr marL="0" indent="0" eaLnBrk="1" hangingPunct="1">
              <a:buFontTx/>
              <a:buNone/>
              <a:defRPr/>
            </a:pPr>
            <a:r>
              <a:rPr lang="sr-Cyrl-CS" sz="2400" b="1" smtClean="0">
                <a:latin typeface="Times New Roman" pitchFamily="18" charset="0"/>
              </a:rPr>
              <a:t>Грађанин, групе грађана, њихова удружења, и професионалне или друге организације.</a:t>
            </a:r>
            <a:endParaRPr lang="en-US" sz="2400" b="1" smtClean="0">
              <a:latin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en-US" sz="2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Latn-CS" sz="2800" b="1" smtClean="0">
                <a:latin typeface="Times New Roman" pitchFamily="18" charset="0"/>
              </a:rPr>
              <a:t>Субјекти система </a:t>
            </a:r>
            <a:r>
              <a:rPr lang="sr-Cyrl-CS" sz="2800" b="1" smtClean="0">
                <a:latin typeface="Times New Roman" pitchFamily="18" charset="0"/>
              </a:rPr>
              <a:t/>
            </a:r>
            <a:br>
              <a:rPr lang="sr-Cyrl-CS" sz="2800" b="1" smtClean="0">
                <a:latin typeface="Times New Roman" pitchFamily="18" charset="0"/>
              </a:rPr>
            </a:br>
            <a:r>
              <a:rPr lang="sr-Latn-CS" sz="2800" b="1" smtClean="0">
                <a:latin typeface="Times New Roman" pitchFamily="18" charset="0"/>
              </a:rPr>
              <a:t>заштите животне средине</a:t>
            </a:r>
            <a:endParaRPr lang="en-US" sz="2800" b="1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686800" cy="4530725"/>
          </a:xfrm>
        </p:spPr>
        <p:txBody>
          <a:bodyPr/>
          <a:lstStyle/>
          <a:p>
            <a:pPr lvl="1" algn="just" eaLnBrk="1" hangingPunct="1">
              <a:buFont typeface="Times New Roman" pitchFamily="18" charset="0"/>
              <a:buChar char="–"/>
              <a:defRPr/>
            </a:pPr>
            <a:r>
              <a:rPr lang="sr-Cyrl-CS" sz="2400" b="1" smtClean="0">
                <a:latin typeface="Times New Roman" pitchFamily="18" charset="0"/>
              </a:rPr>
              <a:t>чувају и унапређују животну средину,</a:t>
            </a:r>
          </a:p>
          <a:p>
            <a:pPr lvl="1" algn="just" eaLnBrk="1" hangingPunct="1">
              <a:buFont typeface="Times New Roman" pitchFamily="18" charset="0"/>
              <a:buChar char="–"/>
              <a:defRPr/>
            </a:pPr>
            <a:r>
              <a:rPr lang="sr-Cyrl-CS" sz="2400" b="1" smtClean="0">
                <a:latin typeface="Times New Roman" pitchFamily="18" charset="0"/>
              </a:rPr>
              <a:t>одгов</a:t>
            </a:r>
            <a:r>
              <a:rPr lang="sr-Latn-CS" sz="2400" b="1" smtClean="0">
                <a:latin typeface="Times New Roman" pitchFamily="18" charset="0"/>
              </a:rPr>
              <a:t>арају </a:t>
            </a:r>
            <a:r>
              <a:rPr lang="sr-Cyrl-CS" sz="2400" b="1" smtClean="0">
                <a:latin typeface="Times New Roman" pitchFamily="18" charset="0"/>
              </a:rPr>
              <a:t>за сваку активност којом мењају или могу променити стање и услове у животној средини, односно одговарају за непредузимање мера заштите животне средине,</a:t>
            </a:r>
          </a:p>
          <a:p>
            <a:pPr lvl="1" algn="just" eaLnBrk="1" hangingPunct="1">
              <a:buFont typeface="Times New Roman" pitchFamily="18" charset="0"/>
              <a:buChar char="–"/>
              <a:defRPr/>
            </a:pPr>
            <a:r>
              <a:rPr lang="sr-Cyrl-CS" sz="2400" b="1" smtClean="0">
                <a:latin typeface="Times New Roman" pitchFamily="18" charset="0"/>
              </a:rPr>
              <a:t>подстичу, усмеравају и обезбеђују јачање свести о значају заштите животне средине </a:t>
            </a:r>
            <a:r>
              <a:rPr lang="sr-Latn-CS" sz="2400" b="1" smtClean="0">
                <a:latin typeface="Times New Roman" pitchFamily="18" charset="0"/>
              </a:rPr>
              <a:t>кроз институционалне и ванинституционалне облике рада, усавршавање и јавно информисање</a:t>
            </a:r>
            <a:r>
              <a:rPr lang="sr-Cyrl-CS" sz="2400" b="1" smtClean="0">
                <a:latin typeface="Times New Roman" pitchFamily="18" charset="0"/>
              </a:rPr>
              <a:t>,</a:t>
            </a:r>
          </a:p>
          <a:p>
            <a:pPr lvl="1" algn="just" eaLnBrk="1" hangingPunct="1">
              <a:buFont typeface="Times New Roman" pitchFamily="18" charset="0"/>
              <a:buChar char="–"/>
              <a:defRPr/>
            </a:pPr>
            <a:r>
              <a:rPr lang="sr-Cyrl-CS" sz="2400" b="1" smtClean="0">
                <a:latin typeface="Times New Roman" pitchFamily="18" charset="0"/>
              </a:rPr>
              <a:t>међусобно сарађују, обезбеђују координацију и усклађивање у доношењу и спровођењу одлука.</a:t>
            </a:r>
            <a:endParaRPr lang="en-US" sz="2400" b="1" smtClean="0"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en-US" sz="28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8382000" cy="518160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Национална Стратегија Управљања Отпадом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Влда Републике Србије усвојила 2003.године.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Национална Стратегија представља базни документ који обезбеђује услове за рационално и одрживо управљање отпадом на нивоу Републике.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Ревизија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  2009. </a:t>
            </a: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2010.</a:t>
            </a: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 године.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C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Упућена на мишљење ресорним министарствима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Усвојена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25.</a:t>
            </a: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априла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2010.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 године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Објављена </a:t>
            </a:r>
            <a:r>
              <a:rPr lang="sr-Latn-C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(Сл.гласник РС, бр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  2.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 маја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2010.</a:t>
            </a: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године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990600"/>
          </a:xfrm>
        </p:spPr>
        <p:txBody>
          <a:bodyPr anchorCtr="1"/>
          <a:lstStyle/>
          <a:p>
            <a:pPr eaLnBrk="1" hangingPunct="1">
              <a:defRPr/>
            </a:pPr>
            <a:r>
              <a:rPr lang="sr-Cyrl-CS" sz="3200" b="1" dirty="0" smtClean="0">
                <a:latin typeface="Times New Roman" pitchFamily="18" charset="0"/>
              </a:rPr>
              <a:t>Краткорочни циљеви (20</a:t>
            </a:r>
            <a:r>
              <a:rPr lang="en-US" sz="3200" b="1" dirty="0" smtClean="0">
                <a:latin typeface="Times New Roman" pitchFamily="18" charset="0"/>
              </a:rPr>
              <a:t>10</a:t>
            </a:r>
            <a:r>
              <a:rPr lang="sr-Cyrl-CS" sz="3200" b="1" dirty="0" smtClean="0">
                <a:latin typeface="Times New Roman" pitchFamily="18" charset="0"/>
              </a:rPr>
              <a:t>-201</a:t>
            </a:r>
            <a:r>
              <a:rPr lang="en-US" sz="3200" b="1" dirty="0" smtClean="0">
                <a:latin typeface="Times New Roman" pitchFamily="18" charset="0"/>
              </a:rPr>
              <a:t>4</a:t>
            </a:r>
            <a:r>
              <a:rPr lang="sr-Cyrl-CS" sz="3200" b="1" dirty="0" smtClean="0">
                <a:latin typeface="Times New Roman" pitchFamily="18" charset="0"/>
              </a:rPr>
              <a:t>)</a:t>
            </a:r>
            <a:endParaRPr lang="en-US" sz="3200" b="1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914400"/>
            <a:ext cx="8458200" cy="52117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Latn-CS" sz="2000" b="1" smtClean="0">
                <a:latin typeface="Times New Roman" pitchFamily="18" charset="0"/>
              </a:rPr>
              <a:t>Ускла</a:t>
            </a:r>
            <a:r>
              <a:rPr lang="sr-Cyrl-CS" sz="2000" b="1" smtClean="0">
                <a:latin typeface="Times New Roman" pitchFamily="18" charset="0"/>
              </a:rPr>
              <a:t>дити</a:t>
            </a:r>
            <a:r>
              <a:rPr lang="sr-Latn-CS" sz="2000" b="1" smtClean="0">
                <a:latin typeface="Times New Roman" pitchFamily="18" charset="0"/>
              </a:rPr>
              <a:t> националн</a:t>
            </a:r>
            <a:r>
              <a:rPr lang="sr-Cyrl-CS" sz="2000" b="1" smtClean="0">
                <a:latin typeface="Times New Roman" pitchFamily="18" charset="0"/>
              </a:rPr>
              <a:t>е</a:t>
            </a:r>
            <a:r>
              <a:rPr lang="sr-Latn-CS" sz="2000" b="1" smtClean="0">
                <a:latin typeface="Times New Roman" pitchFamily="18" charset="0"/>
              </a:rPr>
              <a:t> пропис</a:t>
            </a:r>
            <a:r>
              <a:rPr lang="sr-Cyrl-CS" sz="2000" b="1" smtClean="0">
                <a:latin typeface="Times New Roman" pitchFamily="18" charset="0"/>
              </a:rPr>
              <a:t>е</a:t>
            </a:r>
            <a:r>
              <a:rPr lang="sr-Latn-CS" sz="2000" b="1" smtClean="0">
                <a:latin typeface="Times New Roman" pitchFamily="18" charset="0"/>
              </a:rPr>
              <a:t> из области управљања отпадом са законодавством ЕУ</a:t>
            </a:r>
            <a:r>
              <a:rPr lang="sr-Cyrl-CS" sz="2000" b="1" smtClean="0">
                <a:latin typeface="Times New Roman" pitchFamily="18" charset="0"/>
              </a:rPr>
              <a:t>,</a:t>
            </a:r>
            <a:endParaRPr lang="en-US" sz="2000" b="1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000" b="1" smtClean="0">
                <a:latin typeface="Times New Roman" pitchFamily="18" charset="0"/>
              </a:rPr>
              <a:t>Донети националне планове за појединачне токове отпада,</a:t>
            </a: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Latn-CS" sz="2000" b="1" smtClean="0">
                <a:latin typeface="Times New Roman" pitchFamily="18" charset="0"/>
              </a:rPr>
              <a:t>Развити регионалне </a:t>
            </a:r>
            <a:r>
              <a:rPr lang="sr-Cyrl-CS" sz="2000" b="1" smtClean="0">
                <a:latin typeface="Times New Roman" pitchFamily="18" charset="0"/>
              </a:rPr>
              <a:t>и локалне </a:t>
            </a:r>
            <a:r>
              <a:rPr lang="sr-Latn-CS" sz="2000" b="1" smtClean="0">
                <a:latin typeface="Times New Roman" pitchFamily="18" charset="0"/>
              </a:rPr>
              <a:t>планове управљања отпадом</a:t>
            </a:r>
            <a:r>
              <a:rPr lang="sr-Cyrl-CS" sz="2000" b="1" smtClean="0">
                <a:latin typeface="Times New Roman" pitchFamily="18" charset="0"/>
              </a:rPr>
              <a:t>,</a:t>
            </a:r>
            <a:r>
              <a:rPr lang="sr-Latn-CS" sz="2000" b="1" smtClean="0">
                <a:latin typeface="Times New Roman" pitchFamily="18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000" b="1" smtClean="0">
                <a:latin typeface="Times New Roman" pitchFamily="18" charset="0"/>
              </a:rPr>
              <a:t>Успоставити интергрални систем о отпаду,</a:t>
            </a: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Latn-CS" sz="2000" b="1" smtClean="0">
                <a:latin typeface="Times New Roman" pitchFamily="18" charset="0"/>
              </a:rPr>
              <a:t>Повећа</a:t>
            </a:r>
            <a:r>
              <a:rPr lang="sr-Cyrl-CS" sz="2000" b="1" smtClean="0">
                <a:latin typeface="Times New Roman" pitchFamily="18" charset="0"/>
              </a:rPr>
              <a:t>ти</a:t>
            </a:r>
            <a:r>
              <a:rPr lang="sr-Latn-CS" sz="2000" b="1" smtClean="0">
                <a:latin typeface="Times New Roman" pitchFamily="18" charset="0"/>
              </a:rPr>
              <a:t> број становника обухваћених системом сакупљања отпада на </a:t>
            </a:r>
            <a:r>
              <a:rPr lang="sr-Cyrl-CS" sz="2000" b="1" smtClean="0">
                <a:latin typeface="Times New Roman" pitchFamily="18" charset="0"/>
              </a:rPr>
              <a:t>75%</a:t>
            </a:r>
            <a:r>
              <a:rPr lang="sr-Latn-CS" sz="2000" b="1" smtClean="0">
                <a:latin typeface="Times New Roman" pitchFamily="18" charset="0"/>
              </a:rPr>
              <a:t> </a:t>
            </a:r>
            <a:r>
              <a:rPr lang="sr-Cyrl-CS" sz="2000" b="1" smtClean="0">
                <a:latin typeface="Times New Roman" pitchFamily="18" charset="0"/>
              </a:rPr>
              <a:t>,</a:t>
            </a: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000" b="1" smtClean="0">
                <a:latin typeface="Times New Roman" pitchFamily="18" charset="0"/>
              </a:rPr>
              <a:t>Развити систем примарне селекције,</a:t>
            </a: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000" b="1" smtClean="0">
                <a:latin typeface="Times New Roman" pitchFamily="18" charset="0"/>
              </a:rPr>
              <a:t>Изградити 12 </a:t>
            </a:r>
            <a:r>
              <a:rPr lang="sr-Latn-CS" sz="2000" b="1" smtClean="0">
                <a:latin typeface="Times New Roman" pitchFamily="18" charset="0"/>
              </a:rPr>
              <a:t>регионалн</a:t>
            </a:r>
            <a:r>
              <a:rPr lang="sr-Cyrl-CS" sz="2000" b="1" smtClean="0">
                <a:latin typeface="Times New Roman" pitchFamily="18" charset="0"/>
              </a:rPr>
              <a:t>их центара за управљање отпадом, </a:t>
            </a: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000" b="1" smtClean="0">
                <a:latin typeface="Times New Roman" pitchFamily="18" charset="0"/>
              </a:rPr>
              <a:t>Успоставити систем управљања опасним отпадом, </a:t>
            </a: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000" b="1" smtClean="0">
                <a:latin typeface="Times New Roman" pitchFamily="18" charset="0"/>
              </a:rPr>
              <a:t>Јачати професионалне и институционалне капацитете за управљање опасним отпадом,</a:t>
            </a: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000" b="1" smtClean="0">
                <a:latin typeface="Times New Roman" pitchFamily="18" charset="0"/>
              </a:rPr>
              <a:t>Успоставити систем управљања посебним токовима отпада,</a:t>
            </a:r>
            <a:endParaRPr lang="en-US" sz="2000" b="1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000" b="1" smtClean="0">
                <a:latin typeface="Times New Roman" pitchFamily="18" charset="0"/>
              </a:rPr>
              <a:t>Успоставити систем управљања медицинским и фармацеутским отпадом,</a:t>
            </a:r>
            <a:endParaRPr lang="en-US" sz="2000" b="1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Latn-CS" sz="2000" b="1" smtClean="0">
                <a:latin typeface="Times New Roman" pitchFamily="18" charset="0"/>
              </a:rPr>
              <a:t>Развити програм управљања отпадом </a:t>
            </a:r>
            <a:r>
              <a:rPr lang="sr-Cyrl-CS" sz="2000" b="1" smtClean="0">
                <a:latin typeface="Times New Roman" pitchFamily="18" charset="0"/>
              </a:rPr>
              <a:t>животињског</a:t>
            </a:r>
            <a:r>
              <a:rPr lang="sr-Latn-CS" sz="2000" b="1" smtClean="0">
                <a:latin typeface="Times New Roman" pitchFamily="18" charset="0"/>
              </a:rPr>
              <a:t> порекла</a:t>
            </a:r>
            <a:r>
              <a:rPr lang="sr-Cyrl-CS" sz="2000" b="1" smtClean="0">
                <a:latin typeface="Times New Roman" pitchFamily="18" charset="0"/>
              </a:rPr>
              <a:t>,</a:t>
            </a:r>
            <a:r>
              <a:rPr lang="sr-Latn-CS" sz="2000" b="1" smtClean="0">
                <a:latin typeface="Times New Roman" pitchFamily="18" charset="0"/>
              </a:rPr>
              <a:t> </a:t>
            </a:r>
            <a:endParaRPr lang="en-US" sz="2000" b="1" smtClean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Latn-CS" sz="2000" b="1" smtClean="0">
                <a:latin typeface="Times New Roman" pitchFamily="18" charset="0"/>
              </a:rPr>
              <a:t>Подстицати коришћење отпада као алтернативног горива у цементарама</a:t>
            </a:r>
            <a:r>
              <a:rPr lang="sr-Cyrl-CS" sz="2000" b="1" smtClean="0">
                <a:latin typeface="Times New Roman" pitchFamily="18" charset="0"/>
              </a:rPr>
              <a:t>,</a:t>
            </a:r>
            <a:r>
              <a:rPr lang="sr-Latn-CS" sz="2000" b="1" smtClean="0">
                <a:latin typeface="Times New Roman" pitchFamily="18" charset="0"/>
              </a:rPr>
              <a:t> железарама</a:t>
            </a:r>
            <a:r>
              <a:rPr lang="sr-Cyrl-CS" sz="2000" b="1" smtClean="0">
                <a:latin typeface="Times New Roman" pitchFamily="18" charset="0"/>
              </a:rPr>
              <a:t> и термоелектранама - топланама.</a:t>
            </a:r>
            <a:endParaRPr lang="en-US" sz="20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304800"/>
            <a:ext cx="8229600" cy="1143000"/>
          </a:xfrm>
        </p:spPr>
        <p:txBody>
          <a:bodyPr anchorCtr="1"/>
          <a:lstStyle/>
          <a:p>
            <a:pPr eaLnBrk="1" hangingPunct="1">
              <a:defRPr/>
            </a:pPr>
            <a:r>
              <a:rPr lang="sr-Cyrl-CS" sz="3600" b="1" dirty="0" smtClean="0">
                <a:latin typeface="Times New Roman" pitchFamily="18" charset="0"/>
              </a:rPr>
              <a:t>Дугорочни циљеви (201</a:t>
            </a:r>
            <a:r>
              <a:rPr lang="en-US" sz="3600" b="1" dirty="0" smtClean="0">
                <a:latin typeface="Times New Roman" pitchFamily="18" charset="0"/>
              </a:rPr>
              <a:t>5</a:t>
            </a:r>
            <a:r>
              <a:rPr lang="sr-Cyrl-CS" sz="3600" b="1" dirty="0" smtClean="0">
                <a:latin typeface="Times New Roman" pitchFamily="18" charset="0"/>
              </a:rPr>
              <a:t>-201</a:t>
            </a:r>
            <a:r>
              <a:rPr lang="en-US" sz="3600" b="1" dirty="0" smtClean="0">
                <a:latin typeface="Times New Roman" pitchFamily="18" charset="0"/>
              </a:rPr>
              <a:t>9</a:t>
            </a:r>
            <a:r>
              <a:rPr lang="sr-Cyrl-CS" sz="3600" b="1" dirty="0" smtClean="0">
                <a:latin typeface="Times New Roman" pitchFamily="18" charset="0"/>
              </a:rPr>
              <a:t>)</a:t>
            </a:r>
            <a:endParaRPr lang="en-US" sz="3600" b="1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74850"/>
            <a:ext cx="8229600" cy="3463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Latn-CS" sz="2400" b="1" smtClean="0">
                <a:latin typeface="Times New Roman" pitchFamily="18" charset="0"/>
              </a:rPr>
              <a:t>Ув</a:t>
            </a:r>
            <a:r>
              <a:rPr lang="sr-Cyrl-CS" sz="2400" b="1" smtClean="0">
                <a:latin typeface="Times New Roman" pitchFamily="18" charset="0"/>
              </a:rPr>
              <a:t>ести</a:t>
            </a:r>
            <a:r>
              <a:rPr lang="sr-Latn-CS" sz="2400" b="1" smtClean="0">
                <a:latin typeface="Times New Roman" pitchFamily="18" charset="0"/>
              </a:rPr>
              <a:t> одвојено сакупљањ</a:t>
            </a:r>
            <a:r>
              <a:rPr lang="sr-Cyrl-CS" sz="2400" b="1" smtClean="0">
                <a:latin typeface="Times New Roman" pitchFamily="18" charset="0"/>
              </a:rPr>
              <a:t>е</a:t>
            </a:r>
            <a:r>
              <a:rPr lang="sr-Latn-CS" sz="2400" b="1" smtClean="0">
                <a:latin typeface="Times New Roman" pitchFamily="18" charset="0"/>
              </a:rPr>
              <a:t> и третмана опасног отпада из домаћинстава </a:t>
            </a:r>
            <a:r>
              <a:rPr lang="sr-Cyrl-CS" sz="2400" b="1" smtClean="0">
                <a:latin typeface="Times New Roman" pitchFamily="18" charset="0"/>
              </a:rPr>
              <a:t>и индустрије,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400" b="1" smtClean="0">
                <a:latin typeface="Times New Roman" pitchFamily="18" charset="0"/>
              </a:rPr>
              <a:t>Изградити још 12 </a:t>
            </a:r>
            <a:r>
              <a:rPr lang="sr-Latn-CS" sz="2400" b="1" smtClean="0">
                <a:latin typeface="Times New Roman" pitchFamily="18" charset="0"/>
              </a:rPr>
              <a:t>регионалн</a:t>
            </a:r>
            <a:r>
              <a:rPr lang="sr-Cyrl-CS" sz="2400" b="1" smtClean="0">
                <a:latin typeface="Times New Roman" pitchFamily="18" charset="0"/>
              </a:rPr>
              <a:t>их центара за управљање отпадом,</a:t>
            </a:r>
            <a:r>
              <a:rPr lang="sr-Latn-CS" sz="2400" b="1" smtClean="0">
                <a:latin typeface="Times New Roman" pitchFamily="18" charset="0"/>
              </a:rPr>
              <a:t> </a:t>
            </a:r>
            <a:endParaRPr lang="sr-Cyrl-CS" sz="2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Latn-CS" sz="2400" b="1" smtClean="0">
                <a:latin typeface="Times New Roman" pitchFamily="18" charset="0"/>
              </a:rPr>
              <a:t>Санирати постојећа сметлишта која представљају највећи ризик по животну средину</a:t>
            </a:r>
            <a:r>
              <a:rPr lang="sr-Cyrl-CS" sz="2400" b="1" smtClean="0">
                <a:latin typeface="Times New Roman" pitchFamily="18" charset="0"/>
              </a:rPr>
              <a:t>,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Latn-CS" sz="2400" b="1" smtClean="0">
                <a:latin typeface="Times New Roman" pitchFamily="18" charset="0"/>
              </a:rPr>
              <a:t>Обезбедити капацитете за спаљивање (инсинерацију) органског индустријског и медицинског отпада</a:t>
            </a:r>
            <a:r>
              <a:rPr lang="sr-Cyrl-CS" sz="2400" b="1" smtClean="0">
                <a:latin typeface="Times New Roman" pitchFamily="18" charset="0"/>
              </a:rPr>
              <a:t>,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Latn-CS" sz="2400" b="1" smtClean="0">
                <a:latin typeface="Times New Roman" pitchFamily="18" charset="0"/>
              </a:rPr>
              <a:t>По</a:t>
            </a:r>
            <a:r>
              <a:rPr lang="sr-Cyrl-CS" sz="2400" b="1" smtClean="0">
                <a:latin typeface="Times New Roman" pitchFamily="18" charset="0"/>
              </a:rPr>
              <a:t>стићи</a:t>
            </a:r>
            <a:r>
              <a:rPr lang="sr-Latn-CS" sz="2400" b="1" smtClean="0">
                <a:latin typeface="Times New Roman" pitchFamily="18" charset="0"/>
              </a:rPr>
              <a:t> стоп</a:t>
            </a:r>
            <a:r>
              <a:rPr lang="sr-Cyrl-CS" sz="2400" b="1" smtClean="0">
                <a:latin typeface="Times New Roman" pitchFamily="18" charset="0"/>
              </a:rPr>
              <a:t>у</a:t>
            </a:r>
            <a:r>
              <a:rPr lang="sr-Latn-CS" sz="2400" b="1" smtClean="0">
                <a:latin typeface="Times New Roman" pitchFamily="18" charset="0"/>
              </a:rPr>
              <a:t> поновног искоришћења и рециклаже амбалажног отпада на 25% од његове количине</a:t>
            </a:r>
            <a:r>
              <a:rPr lang="sr-Cyrl-CS" sz="2400" b="1" smtClean="0">
                <a:latin typeface="Times New Roman" pitchFamily="18" charset="0"/>
              </a:rPr>
              <a:t>,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400" b="1" smtClean="0">
                <a:latin typeface="Times New Roman" pitchFamily="18" charset="0"/>
              </a:rPr>
              <a:t>Успоставити систем управљања грађевинским отпадом и отпадом који садржи азбест,</a:t>
            </a:r>
            <a:r>
              <a:rPr lang="sr-Latn-CS" sz="2400" b="1" smtClean="0">
                <a:latin typeface="Times New Roman" pitchFamily="18" charset="0"/>
              </a:rPr>
              <a:t> </a:t>
            </a:r>
            <a:endParaRPr lang="sr-Cyrl-CS" sz="2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400" b="1" smtClean="0">
                <a:latin typeface="Times New Roman" pitchFamily="18" charset="0"/>
              </a:rPr>
              <a:t>Смањити отпад на депонијама до 20%.</a:t>
            </a:r>
            <a:endParaRPr lang="en-US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622300"/>
          </a:xfrm>
        </p:spPr>
        <p:txBody>
          <a:bodyPr/>
          <a:lstStyle/>
          <a:p>
            <a:pPr algn="ctr">
              <a:defRPr/>
            </a:pP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Опасан отпад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endParaRPr lang="sr-Cyrl-C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29200"/>
          </a:xfrm>
        </p:spPr>
        <p:txBody>
          <a:bodyPr/>
          <a:lstStyle/>
          <a:p>
            <a:pPr>
              <a:defRPr/>
            </a:pPr>
            <a:r>
              <a:rPr lang="sr-Cyrl-CS" sz="1800" dirty="0" smtClean="0">
                <a:latin typeface="Times New Roman" pitchFamily="18" charset="0"/>
                <a:cs typeface="Times New Roman" pitchFamily="18" charset="0"/>
              </a:rPr>
              <a:t>Потребно је одредити центре за сакупљање опасног отпада из домаћинства, који могу бити у склопу центара за сакупљање рециклабилног отпада. Такође могу бити мобилни центри.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sr-Cyrl-CS" sz="1800" dirty="0" smtClean="0">
                <a:latin typeface="Times New Roman" pitchFamily="18" charset="0"/>
                <a:cs typeface="Times New Roman" pitchFamily="18" charset="0"/>
              </a:rPr>
              <a:t>Потребно је једном до два пута годишње организовати акције сакупљања опасног отпада из домаћинстава, где би грађани били обавештавани о мобилним центрима за сакупљање опасног отпада из домаћинстава.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sr-Cyrl-CS" sz="1800" dirty="0" smtClean="0">
                <a:latin typeface="Times New Roman" pitchFamily="18" charset="0"/>
                <a:cs typeface="Times New Roman" pitchFamily="18" charset="0"/>
              </a:rPr>
              <a:t>Изградња система за управљање опасним отпадом обухвата успостављање прописног сакупљања и транспорта опасног отпада, изградњу пет централних регионалних складишта опасног отпада који се чува ради третмана, изградњу постројења за физичко-хемијски третман опасног отпада у оквиру центра за управљање опасним отпадом, затим изградњу два инсинератора за спаљивање опасног отпада, као и депоније опасног отпада.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sr-Cyrl-CS" sz="1800" dirty="0" smtClean="0">
                <a:latin typeface="Times New Roman" pitchFamily="18" charset="0"/>
                <a:cs typeface="Times New Roman" pitchFamily="18" charset="0"/>
              </a:rPr>
              <a:t>За опасне отпаде који се не могу третирати у земљи потребно је успоставити привремена складишта за сакупљање и извоз опасног отпада у овлашћена постројења. Ова привремена складишта треба да служе извознику опасног отпада искључиво за сакупљање и препакивање опасног отпада који је намењен извозу.</a:t>
            </a:r>
            <a:endParaRPr lang="sr-Cyrl-C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0"/>
            <a:ext cx="6172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0"/>
            <a:ext cx="6019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sz="3600" b="1" dirty="0" smtClean="0">
                <a:latin typeface="Times New Roman" pitchFamily="18" charset="0"/>
              </a:rPr>
              <a:t>Садржај:</a:t>
            </a:r>
            <a:endParaRPr lang="en-US" sz="3600" b="1" dirty="0" smtClean="0">
              <a:latin typeface="Times New Roman" pitchFamily="18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b="1" dirty="0" smtClean="0">
                <a:latin typeface="Times New Roman" pitchFamily="18" charset="0"/>
              </a:rPr>
              <a:t>Преглед националне регулативе</a:t>
            </a:r>
          </a:p>
          <a:p>
            <a:pPr eaLnBrk="1" hangingPunct="1">
              <a:defRPr/>
            </a:pPr>
            <a:r>
              <a:rPr lang="sr-Cyrl-CS" b="1" dirty="0" smtClean="0">
                <a:latin typeface="Times New Roman" pitchFamily="18" charset="0"/>
              </a:rPr>
              <a:t>Стратегија управљања отпадом</a:t>
            </a:r>
          </a:p>
          <a:p>
            <a:pPr eaLnBrk="1" hangingPunct="1">
              <a:defRPr/>
            </a:pPr>
            <a:r>
              <a:rPr lang="sr-Cyrl-CS" b="1" dirty="0" smtClean="0">
                <a:latin typeface="Times New Roman" pitchFamily="18" charset="0"/>
              </a:rPr>
              <a:t>Национални циљеви </a:t>
            </a:r>
          </a:p>
          <a:p>
            <a:pPr eaLnBrk="1" hangingPunct="1">
              <a:defRPr/>
            </a:pPr>
            <a:r>
              <a:rPr lang="sr-Cyrl-CS" b="1" dirty="0" smtClean="0">
                <a:latin typeface="Times New Roman" pitchFamily="18" charset="0"/>
              </a:rPr>
              <a:t>Закон о управљању отпадом</a:t>
            </a:r>
            <a:endParaRPr lang="en-US" b="1" dirty="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sr-Cyrl-CS" b="1" dirty="0" smtClean="0">
                <a:latin typeface="Times New Roman" pitchFamily="18" charset="0"/>
              </a:rPr>
              <a:t>Закон о </a:t>
            </a:r>
            <a:r>
              <a:rPr lang="en-US" b="1" dirty="0" err="1" smtClean="0">
                <a:latin typeface="Times New Roman" pitchFamily="18" charset="0"/>
              </a:rPr>
              <a:t>амбалажи</a:t>
            </a:r>
            <a:r>
              <a:rPr lang="en-US" b="1" dirty="0" smtClean="0">
                <a:latin typeface="Times New Roman" pitchFamily="18" charset="0"/>
              </a:rPr>
              <a:t> и </a:t>
            </a:r>
            <a:r>
              <a:rPr lang="en-US" b="1" dirty="0" err="1" smtClean="0">
                <a:latin typeface="Times New Roman" pitchFamily="18" charset="0"/>
              </a:rPr>
              <a:t>амбалажном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отпаду</a:t>
            </a:r>
            <a:endParaRPr lang="sr-Cyrl-CS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457200"/>
            <a:ext cx="4800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533400" y="1676400"/>
            <a:ext cx="7772400" cy="2590800"/>
          </a:xfrm>
        </p:spPr>
        <p:txBody>
          <a:bodyPr anchor="b" anchorCtr="1"/>
          <a:lstStyle/>
          <a:p>
            <a:pPr algn="ctr" eaLnBrk="1" hangingPunct="1">
              <a:defRPr/>
            </a:pPr>
            <a:r>
              <a:rPr lang="sr-Cyrl-C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(Сл.гласник РС, бр 36/09) </a:t>
            </a:r>
            <a:br>
              <a:rPr lang="sr-Cyrl-C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sr-Cyrl-C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/>
            </a:r>
            <a:br>
              <a:rPr lang="sr-Cyrl-C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sr-Cyrl-C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ЗАКОН О УПРАВЉАЊУ ОТПАДОМ</a:t>
            </a:r>
            <a:br>
              <a:rPr lang="sr-Cyrl-C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sr-Cyrl-C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/>
            </a:r>
            <a:br>
              <a:rPr lang="sr-Cyrl-C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sr-Cyrl-C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ЗАКОН О АМБАЛАЖИ И АМБАЛАЖНОМ ОТПАДУ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6400800"/>
            <a:ext cx="8610600" cy="152400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endParaRPr lang="en-US" sz="2400" b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92100"/>
            <a:ext cx="8229600" cy="593725"/>
          </a:xfrm>
        </p:spPr>
        <p:txBody>
          <a:bodyPr anchorCtr="1"/>
          <a:lstStyle/>
          <a:p>
            <a:pPr eaLnBrk="1" hangingPunct="1">
              <a:defRPr/>
            </a:pPr>
            <a:r>
              <a:rPr lang="sr-Cyrl-CS" sz="2800" b="1" smtClean="0">
                <a:latin typeface="Times New Roman" pitchFamily="18" charset="0"/>
              </a:rPr>
              <a:t/>
            </a:r>
            <a:br>
              <a:rPr lang="sr-Cyrl-CS" sz="2800" b="1" smtClean="0">
                <a:latin typeface="Times New Roman" pitchFamily="18" charset="0"/>
              </a:rPr>
            </a:br>
            <a:r>
              <a:rPr lang="sr-Cyrl-CS" sz="2800" b="1" smtClean="0">
                <a:latin typeface="Times New Roman" pitchFamily="18" charset="0"/>
              </a:rPr>
              <a:t>ЗАКОН О УПРАВЉАЊУ ОТПАДОМ</a:t>
            </a:r>
            <a:r>
              <a:rPr lang="sr-Cyrl-CS" b="1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br>
              <a:rPr lang="sr-Cyrl-CS" b="1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sr-Cyrl-CS" sz="2800" b="1" smtClean="0">
                <a:latin typeface="Times New Roman" pitchFamily="18" charset="0"/>
              </a:rPr>
              <a:t>(Сл.гласник РС, бр 36/09) </a:t>
            </a:r>
            <a:br>
              <a:rPr lang="sr-Cyrl-CS" sz="2800" b="1" smtClean="0">
                <a:latin typeface="Times New Roman" pitchFamily="18" charset="0"/>
              </a:rPr>
            </a:br>
            <a:endParaRPr lang="en-US" sz="2800" b="1" smtClean="0">
              <a:latin typeface="Times New Roman" pitchFamily="18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24000"/>
            <a:ext cx="8229600" cy="46069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sr-Cyrl-CS" sz="2800" smtClean="0">
                <a:latin typeface="Times New Roman" pitchFamily="18" charset="0"/>
              </a:rPr>
              <a:t>	</a:t>
            </a:r>
            <a:r>
              <a:rPr lang="sr-Cyrl-CS" sz="2400" b="1" smtClean="0">
                <a:latin typeface="Times New Roman" pitchFamily="18" charset="0"/>
              </a:rPr>
              <a:t>Циљ који се новим законодавством жели постићи је:</a:t>
            </a:r>
            <a:endParaRPr lang="hr-HR" sz="2400" b="1" smtClean="0">
              <a:latin typeface="Times New Roman" pitchFamily="18" charset="0"/>
            </a:endParaRP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п</a:t>
            </a:r>
            <a:r>
              <a:rPr lang="hr-HR" sz="2000" smtClean="0">
                <a:latin typeface="Times New Roman" pitchFamily="18" charset="0"/>
              </a:rPr>
              <a:t>отпуна усаглашеност националног законодавства са ЕУ захтевима кроз </a:t>
            </a:r>
            <a:r>
              <a:rPr lang="sr-Cyrl-CS" sz="2000" smtClean="0">
                <a:latin typeface="Times New Roman" pitchFamily="18" charset="0"/>
              </a:rPr>
              <a:t>процес </a:t>
            </a:r>
            <a:r>
              <a:rPr lang="hr-HR" sz="2000" smtClean="0">
                <a:latin typeface="Times New Roman" pitchFamily="18" charset="0"/>
              </a:rPr>
              <a:t>приближавањ</a:t>
            </a:r>
            <a:r>
              <a:rPr lang="sr-Cyrl-CS" sz="2000" smtClean="0">
                <a:latin typeface="Times New Roman" pitchFamily="18" charset="0"/>
              </a:rPr>
              <a:t>а</a:t>
            </a:r>
            <a:r>
              <a:rPr lang="hr-HR" sz="2000" smtClean="0">
                <a:latin typeface="Times New Roman" pitchFamily="18" charset="0"/>
              </a:rPr>
              <a:t> ЕУ законодавству</a:t>
            </a:r>
            <a:r>
              <a:rPr lang="sr-Cyrl-CS" sz="2000" smtClean="0">
                <a:latin typeface="Times New Roman" pitchFamily="18" charset="0"/>
              </a:rPr>
              <a:t>,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hr-HR" sz="2000" smtClean="0">
                <a:latin typeface="Times New Roman" pitchFamily="18" charset="0"/>
              </a:rPr>
              <a:t>ефикасно спровођење законодавства, као приоритет и достизање високог нивоа усаглашености</a:t>
            </a:r>
            <a:r>
              <a:rPr lang="sr-Cyrl-CS" sz="2000" smtClean="0">
                <a:latin typeface="Times New Roman" pitchFamily="18" charset="0"/>
              </a:rPr>
              <a:t>,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hr-HR" sz="2000" smtClean="0">
                <a:latin typeface="Times New Roman" pitchFamily="18" charset="0"/>
              </a:rPr>
              <a:t>разгранич</a:t>
            </a:r>
            <a:r>
              <a:rPr lang="sr-Cyrl-CS" sz="2000" smtClean="0">
                <a:latin typeface="Times New Roman" pitchFamily="18" charset="0"/>
              </a:rPr>
              <a:t>ава</a:t>
            </a:r>
            <a:r>
              <a:rPr lang="hr-HR" sz="2000" smtClean="0">
                <a:latin typeface="Times New Roman" pitchFamily="18" charset="0"/>
              </a:rPr>
              <a:t>ње надлежности </a:t>
            </a:r>
            <a:r>
              <a:rPr lang="ru-RU" sz="2000" smtClean="0">
                <a:latin typeface="Times New Roman" pitchFamily="18" charset="0"/>
              </a:rPr>
              <a:t>(</a:t>
            </a:r>
            <a:r>
              <a:rPr lang="hr-HR" sz="2000" smtClean="0">
                <a:latin typeface="Times New Roman" pitchFamily="18" charset="0"/>
              </a:rPr>
              <a:t>подел</a:t>
            </a:r>
            <a:r>
              <a:rPr lang="sr-Cyrl-CS" sz="2000" smtClean="0">
                <a:latin typeface="Times New Roman" pitchFamily="18" charset="0"/>
              </a:rPr>
              <a:t>ом </a:t>
            </a:r>
            <a:r>
              <a:rPr lang="hr-HR" sz="2000" smtClean="0">
                <a:latin typeface="Times New Roman" pitchFamily="18" charset="0"/>
              </a:rPr>
              <a:t>функција и одговорности између републичког, покрајинског и локалног нивоа одлучивања)</a:t>
            </a:r>
            <a:r>
              <a:rPr lang="sr-Cyrl-CS" sz="2000" smtClean="0">
                <a:latin typeface="Times New Roman" pitchFamily="18" charset="0"/>
              </a:rPr>
              <a:t>,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стварање </a:t>
            </a:r>
            <a:r>
              <a:rPr lang="hr-HR" sz="2000" smtClean="0">
                <a:latin typeface="Times New Roman" pitchFamily="18" charset="0"/>
              </a:rPr>
              <a:t>одговарајући</a:t>
            </a:r>
            <a:r>
              <a:rPr lang="sr-Cyrl-CS" sz="2000" smtClean="0">
                <a:latin typeface="Times New Roman" pitchFamily="18" charset="0"/>
              </a:rPr>
              <a:t>х</a:t>
            </a:r>
            <a:r>
              <a:rPr lang="hr-HR" sz="2000" smtClean="0">
                <a:latin typeface="Times New Roman" pitchFamily="18" charset="0"/>
              </a:rPr>
              <a:t> капацитет</a:t>
            </a:r>
            <a:r>
              <a:rPr lang="sr-Cyrl-CS" sz="2000" smtClean="0">
                <a:latin typeface="Times New Roman" pitchFamily="18" charset="0"/>
              </a:rPr>
              <a:t>а</a:t>
            </a:r>
            <a:r>
              <a:rPr lang="hr-HR" sz="2000" smtClean="0">
                <a:latin typeface="Times New Roman" pitchFamily="18" charset="0"/>
              </a:rPr>
              <a:t> </a:t>
            </a:r>
            <a:r>
              <a:rPr lang="sr-Cyrl-CS" sz="2000" smtClean="0">
                <a:latin typeface="Times New Roman" pitchFamily="18" charset="0"/>
              </a:rPr>
              <a:t>у </a:t>
            </a:r>
            <a:r>
              <a:rPr lang="hr-HR" sz="2000" smtClean="0">
                <a:latin typeface="Times New Roman" pitchFamily="18" charset="0"/>
              </a:rPr>
              <a:t>институција</a:t>
            </a:r>
            <a:r>
              <a:rPr lang="sr-Cyrl-CS" sz="2000" smtClean="0">
                <a:latin typeface="Times New Roman" pitchFamily="18" charset="0"/>
              </a:rPr>
              <a:t>ма </a:t>
            </a:r>
            <a:r>
              <a:rPr lang="hr-HR" sz="2000" smtClean="0">
                <a:latin typeface="Times New Roman" pitchFamily="18" charset="0"/>
              </a:rPr>
              <a:t>одговорни</a:t>
            </a:r>
            <a:r>
              <a:rPr lang="sr-Cyrl-CS" sz="2000" smtClean="0">
                <a:latin typeface="Times New Roman" pitchFamily="18" charset="0"/>
              </a:rPr>
              <a:t>м</a:t>
            </a:r>
            <a:r>
              <a:rPr lang="hr-HR" sz="2000" smtClean="0">
                <a:latin typeface="Times New Roman" pitchFamily="18" charset="0"/>
              </a:rPr>
              <a:t> за управљање отпадом</a:t>
            </a:r>
            <a:r>
              <a:rPr lang="sr-Cyrl-CS" sz="2000" smtClean="0">
                <a:latin typeface="Times New Roman" pitchFamily="18" charset="0"/>
              </a:rPr>
              <a:t>,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стварање </a:t>
            </a:r>
            <a:r>
              <a:rPr lang="hr-HR" sz="2000" smtClean="0">
                <a:latin typeface="Times New Roman" pitchFamily="18" charset="0"/>
              </a:rPr>
              <a:t>одговарајући</a:t>
            </a:r>
            <a:r>
              <a:rPr lang="sr-Cyrl-CS" sz="2000" smtClean="0">
                <a:latin typeface="Times New Roman" pitchFamily="18" charset="0"/>
              </a:rPr>
              <a:t>х</a:t>
            </a:r>
            <a:r>
              <a:rPr lang="hr-HR" sz="2000" smtClean="0">
                <a:latin typeface="Times New Roman" pitchFamily="18" charset="0"/>
              </a:rPr>
              <a:t> људски</a:t>
            </a:r>
            <a:r>
              <a:rPr lang="sr-Cyrl-CS" sz="2000" smtClean="0">
                <a:latin typeface="Times New Roman" pitchFamily="18" charset="0"/>
              </a:rPr>
              <a:t>х</a:t>
            </a:r>
            <a:r>
              <a:rPr lang="hr-HR" sz="2000" smtClean="0">
                <a:latin typeface="Times New Roman" pitchFamily="18" charset="0"/>
              </a:rPr>
              <a:t> ресурс</a:t>
            </a:r>
            <a:r>
              <a:rPr lang="en-US" sz="2000" smtClean="0">
                <a:latin typeface="Times New Roman" pitchFamily="18" charset="0"/>
              </a:rPr>
              <a:t>a</a:t>
            </a:r>
            <a:r>
              <a:rPr lang="hr-HR" sz="2000" smtClean="0">
                <a:latin typeface="Times New Roman" pitchFamily="18" charset="0"/>
              </a:rPr>
              <a:t> и капацитет</a:t>
            </a:r>
            <a:r>
              <a:rPr lang="sr-Cyrl-CS" sz="2000" smtClean="0">
                <a:latin typeface="Times New Roman" pitchFamily="18" charset="0"/>
              </a:rPr>
              <a:t>а</a:t>
            </a:r>
            <a:r>
              <a:rPr lang="hr-HR" sz="2000" smtClean="0">
                <a:latin typeface="Times New Roman" pitchFamily="18" charset="0"/>
              </a:rPr>
              <a:t> за управљање отпадом (</a:t>
            </a:r>
            <a:r>
              <a:rPr lang="sr-Cyrl-CS" sz="2000" smtClean="0">
                <a:latin typeface="Times New Roman" pitchFamily="18" charset="0"/>
              </a:rPr>
              <a:t>у </a:t>
            </a:r>
            <a:r>
              <a:rPr lang="hr-HR" sz="2000" smtClean="0">
                <a:latin typeface="Times New Roman" pitchFamily="18" charset="0"/>
              </a:rPr>
              <a:t>јавн</a:t>
            </a:r>
            <a:r>
              <a:rPr lang="sr-Cyrl-CS" sz="2000" smtClean="0">
                <a:latin typeface="Times New Roman" pitchFamily="18" charset="0"/>
              </a:rPr>
              <a:t>ом </a:t>
            </a:r>
            <a:r>
              <a:rPr lang="hr-HR" sz="2000" smtClean="0">
                <a:latin typeface="Times New Roman" pitchFamily="18" charset="0"/>
              </a:rPr>
              <a:t>и приватн</a:t>
            </a:r>
            <a:r>
              <a:rPr lang="sr-Cyrl-CS" sz="2000" smtClean="0">
                <a:latin typeface="Times New Roman" pitchFamily="18" charset="0"/>
              </a:rPr>
              <a:t>ом</a:t>
            </a:r>
            <a:r>
              <a:rPr lang="hr-HR" sz="2000" smtClean="0">
                <a:latin typeface="Times New Roman" pitchFamily="18" charset="0"/>
              </a:rPr>
              <a:t> сектор</a:t>
            </a:r>
            <a:r>
              <a:rPr lang="sr-Cyrl-CS" sz="2000" smtClean="0">
                <a:latin typeface="Times New Roman" pitchFamily="18" charset="0"/>
              </a:rPr>
              <a:t>у</a:t>
            </a:r>
            <a:r>
              <a:rPr lang="hr-HR" sz="2000" smtClean="0">
                <a:latin typeface="Times New Roman" pitchFamily="18" charset="0"/>
              </a:rPr>
              <a:t>)</a:t>
            </a:r>
            <a:r>
              <a:rPr lang="sr-Cyrl-CS" sz="2000" smtClean="0">
                <a:latin typeface="Times New Roman" pitchFamily="18" charset="0"/>
              </a:rPr>
              <a:t>, 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hr-HR" sz="2000" smtClean="0">
                <a:latin typeface="Times New Roman" pitchFamily="18" charset="0"/>
              </a:rPr>
              <a:t>укључ</a:t>
            </a:r>
            <a:r>
              <a:rPr lang="sr-Cyrl-CS" sz="2000" smtClean="0">
                <a:latin typeface="Times New Roman" pitchFamily="18" charset="0"/>
              </a:rPr>
              <a:t>ива</a:t>
            </a:r>
            <a:r>
              <a:rPr lang="hr-HR" sz="2000" smtClean="0">
                <a:latin typeface="Times New Roman" pitchFamily="18" charset="0"/>
              </a:rPr>
              <a:t>ње приватног сектора у управљање комуналним чврстим отпадом</a:t>
            </a:r>
            <a:r>
              <a:rPr lang="sr-Cyrl-CS" sz="2000" smtClean="0">
                <a:latin typeface="Times New Roman" pitchFamily="18" charset="0"/>
              </a:rPr>
              <a:t>.</a:t>
            </a:r>
            <a:endParaRPr lang="en-US" sz="20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>
          <a:xfrm>
            <a:off x="531813" y="292100"/>
            <a:ext cx="8154987" cy="95885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Закон о управљању отпадом</a:t>
            </a:r>
            <a:br>
              <a:rPr lang="sr-Cyrl-CS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200" b="1" smtClean="0">
                <a:latin typeface="Times New Roman" pitchFamily="18" charset="0"/>
              </a:rPr>
              <a:t> (Сл.гласник РС, бр 36/09) </a:t>
            </a:r>
            <a:endParaRPr lang="sr-Latn-CS" sz="3200" b="1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371600"/>
            <a:ext cx="8382000" cy="4876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Циљ овог закона је да се обезбеде и осигурају услови за: 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управљање отпадом на начин којим се не угрожава здравље људи </a:t>
            </a:r>
            <a:r>
              <a:rPr lang="sr-Cyrl-CS" sz="2000" b="1" smtClean="0">
                <a:latin typeface="Times New Roman" pitchFamily="18" charset="0"/>
                <a:cs typeface="Times New Roman" pitchFamily="18" charset="0"/>
              </a:rPr>
              <a:t>и животна средина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превенцију настајања отпада, посебно развојем чистијих технологија и рационалним коришћењем природних богатстава, као и отклањање опасности од његовог штетног дејства на здравље људи и животну средину; 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поновно искоришћење и рециклажу отпада, издвајање секундарних сировина из отпада и коришћење отпада као енергента; 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развој поступака и метода за одлагање отпада;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санацију неуређених одлагалишта отпада;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праћење стања постојећих и новоформираних одлагалишта отпада;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развијање свести о управљању отпадом. 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sr-Latn-CS" sz="2000" b="1" smtClean="0">
              <a:latin typeface="Times New Roman" pitchFamily="18" charset="0"/>
            </a:endParaRPr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24600"/>
            <a:ext cx="7620000" cy="396875"/>
          </a:xfrm>
          <a:noFill/>
        </p:spPr>
        <p:txBody>
          <a:bodyPr anchor="t"/>
          <a:lstStyle/>
          <a:p>
            <a:pPr algn="l"/>
            <a:endParaRPr lang="en-US" sz="2000" b="1" smtClean="0">
              <a:solidFill>
                <a:srgbClr val="1C7C06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 idx="4294967295"/>
          </p:nvPr>
        </p:nvSpPr>
        <p:spPr>
          <a:xfrm>
            <a:off x="762000" y="228600"/>
            <a:ext cx="8229600" cy="868363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Закон о управљању отпадом</a:t>
            </a:r>
            <a:br>
              <a:rPr lang="sr-Cyrl-CS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200" b="1" smtClean="0">
                <a:latin typeface="Times New Roman" pitchFamily="18" charset="0"/>
              </a:rPr>
              <a:t> (Сл.гласник РС, бр 36/09) </a:t>
            </a:r>
            <a:endParaRPr lang="sr-Latn-CS" sz="3200" b="1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4294967295"/>
          </p:nvPr>
        </p:nvSpPr>
        <p:spPr>
          <a:xfrm>
            <a:off x="762000" y="1219200"/>
            <a:ext cx="8229600" cy="4906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Овим законом уређују се: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врсте и класификација отпада; 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планирање управљања отпадом; 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субјекти управљања отпадом; 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одговорности и обавезе у управљању отпадом; 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организовање управљања отпадом;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управљање посебним токовима отпада;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услови и поступак издавања дозвола;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прекогранично кретање отпада; 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извештавање о отпаду и база података; 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финансирање управљања отпадом; 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надзор, као и друг</a:t>
            </a:r>
            <a:r>
              <a:rPr lang="sr-Cyrl-CS" sz="2000" b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питања од значаја за управљање отпадом.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sr-Latn-CS" b="1" smtClean="0"/>
          </a:p>
        </p:txBody>
      </p:sp>
      <p:sp>
        <p:nvSpPr>
          <p:cNvPr id="33796" name="Footer Placeholder 3"/>
          <p:cNvSpPr txBox="1">
            <a:spLocks noGrp="1"/>
          </p:cNvSpPr>
          <p:nvPr/>
        </p:nvSpPr>
        <p:spPr bwMode="auto">
          <a:xfrm>
            <a:off x="838200" y="6324600"/>
            <a:ext cx="762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2000" b="1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838200" y="228600"/>
            <a:ext cx="8153400" cy="868363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Закон о управљању отпадом</a:t>
            </a:r>
            <a:br>
              <a:rPr lang="sr-Cyrl-CS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200" b="1" smtClean="0">
                <a:latin typeface="Times New Roman" pitchFamily="18" charset="0"/>
              </a:rPr>
              <a:t> (Сл.гласник РС, бр 36/09) </a:t>
            </a:r>
            <a:endParaRPr lang="sr-Latn-CS" sz="3200" b="1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838200" y="1295400"/>
            <a:ext cx="7772400" cy="48307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Управљање отпадом заснива се на следећим начелима: </a:t>
            </a:r>
          </a:p>
          <a:p>
            <a:pPr eaLnBrk="1" hangingPunct="1">
              <a:buFontTx/>
              <a:buNone/>
              <a:defRPr/>
            </a:pP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1)  Начело избора најоптималније опције за животну средину 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Избор најоптималније опције за животну средину је систематски и консултативни процес доношења одлука који обухвата заштиту и очување животне средине</a:t>
            </a:r>
          </a:p>
          <a:p>
            <a:pPr eaLnBrk="1" hangingPunct="1">
              <a:buFontTx/>
              <a:buNone/>
              <a:defRPr/>
            </a:pPr>
            <a:endParaRPr lang="ru-RU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2)  Начело близине и регионалног приступа управљању  отпадом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Отпад се третира или одлаже што је могуће ближе месту    његовог настајања, односно у региону у којем је произведен да би се у току транспорта отпада избегле нежељене последице на животну средину.</a:t>
            </a:r>
          </a:p>
          <a:p>
            <a:pPr eaLnBrk="1" hangingPunct="1">
              <a:defRPr/>
            </a:pPr>
            <a:endParaRPr lang="sr-Latn-CS" sz="2000" b="1" smtClean="0">
              <a:latin typeface="Times New Roman" pitchFamily="18" charset="0"/>
            </a:endParaRPr>
          </a:p>
          <a:p>
            <a:pPr eaLnBrk="1" hangingPunct="1">
              <a:defRPr/>
            </a:pPr>
            <a:endParaRPr lang="ru-RU" sz="2000" b="1" smtClean="0">
              <a:latin typeface="Times New Roman" pitchFamily="18" charset="0"/>
            </a:endParaRPr>
          </a:p>
          <a:p>
            <a:pPr eaLnBrk="1" hangingPunct="1">
              <a:defRPr/>
            </a:pPr>
            <a:endParaRPr lang="sr-Latn-CS" sz="2000" b="1" smtClean="0">
              <a:latin typeface="Times New Roman" pitchFamily="18" charset="0"/>
            </a:endParaRPr>
          </a:p>
          <a:p>
            <a:pPr eaLnBrk="1" hangingPunct="1">
              <a:defRPr/>
            </a:pPr>
            <a:endParaRPr lang="ru-RU" sz="2000" smtClean="0"/>
          </a:p>
          <a:p>
            <a:pPr eaLnBrk="1" hangingPunct="1">
              <a:defRPr/>
            </a:pPr>
            <a:endParaRPr lang="ru-RU" sz="2000" smtClean="0"/>
          </a:p>
          <a:p>
            <a:pPr eaLnBrk="1" hangingPunct="1">
              <a:defRPr/>
            </a:pPr>
            <a:endParaRPr lang="ru-RU" sz="2000" smtClean="0"/>
          </a:p>
          <a:p>
            <a:pPr eaLnBrk="1" hangingPunct="1">
              <a:defRPr/>
            </a:pPr>
            <a:endParaRPr lang="ru-RU" sz="2000" smtClean="0"/>
          </a:p>
          <a:p>
            <a:pPr eaLnBrk="1" hangingPunct="1">
              <a:buFontTx/>
              <a:buNone/>
              <a:defRPr/>
            </a:pPr>
            <a:endParaRPr lang="sr-Latn-CS" sz="2000" smtClean="0"/>
          </a:p>
          <a:p>
            <a:pPr eaLnBrk="1" hangingPunct="1">
              <a:buFontTx/>
              <a:buNone/>
              <a:defRPr/>
            </a:pPr>
            <a:r>
              <a:rPr lang="ru-RU" sz="2000" smtClean="0"/>
              <a:t>. </a:t>
            </a:r>
          </a:p>
          <a:p>
            <a:pPr eaLnBrk="1" hangingPunct="1">
              <a:buFontTx/>
              <a:buNone/>
              <a:defRPr/>
            </a:pPr>
            <a:endParaRPr lang="sr-Latn-CS" sz="2000" smtClean="0"/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24600"/>
            <a:ext cx="7620000" cy="396875"/>
          </a:xfrm>
          <a:noFill/>
        </p:spPr>
        <p:txBody>
          <a:bodyPr anchor="t"/>
          <a:lstStyle/>
          <a:p>
            <a:pPr algn="l"/>
            <a:endParaRPr lang="en-US" sz="2000" b="1" smtClean="0">
              <a:solidFill>
                <a:srgbClr val="1C7C06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457200" y="292100"/>
            <a:ext cx="8229600" cy="86995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Закон о управљању отпадом</a:t>
            </a:r>
            <a:br>
              <a:rPr lang="sr-Cyrl-CS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200" b="1" smtClean="0">
                <a:latin typeface="Times New Roman" pitchFamily="18" charset="0"/>
              </a:rPr>
              <a:t> (Сл.гласник РС, бр 36/09) </a:t>
            </a:r>
            <a:endParaRPr lang="sr-Latn-CS" sz="3200" b="1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762000" y="1371600"/>
            <a:ext cx="8229600" cy="47545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sr-Cyrl-CS" sz="2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Начело хијерархије управљања отпадом </a:t>
            </a: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Хијерархија управљања отпадом представља редослед приоритета у пракси управљања отпадом: 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превенција стварања отпада и редукција, односно смањење коришћења ресурса и смањење количина и/или опасних карактеристика насталог отпада; 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поновна употреба, односно поновно коришћење производа за исту или другу намену; 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рециклажа, односно третман отпада ради добијања сировине за производњу истог или другог производа; 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искоришћење, односно коришћење вредности отпада (компостирање, спаљивање уз искоришћење енергије и др.); 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одлагање отпада депоновањем или спаљивање без искоришћења енергије, ако не постоји друго одговарајуће решењ</a:t>
            </a:r>
            <a:r>
              <a:rPr lang="ru-RU" sz="2000" b="1" smtClean="0">
                <a:latin typeface="Times New Roman" pitchFamily="18" charset="0"/>
              </a:rPr>
              <a:t>е.</a:t>
            </a:r>
            <a:endParaRPr lang="sr-Latn-CS" sz="2000" b="1" smtClean="0">
              <a:latin typeface="Times New Roman" pitchFamily="18" charset="0"/>
            </a:endParaRPr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24600"/>
            <a:ext cx="7620000" cy="396875"/>
          </a:xfrm>
          <a:noFill/>
        </p:spPr>
        <p:txBody>
          <a:bodyPr anchor="t"/>
          <a:lstStyle/>
          <a:p>
            <a:pPr algn="l"/>
            <a:endParaRPr lang="en-US" sz="2000" b="1" smtClean="0">
              <a:solidFill>
                <a:srgbClr val="1C7C06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762000" y="228600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Закон о управљању отпадом</a:t>
            </a:r>
            <a:br>
              <a:rPr lang="sr-Cyrl-CS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200" b="1" smtClean="0">
                <a:latin typeface="Times New Roman" pitchFamily="18" charset="0"/>
              </a:rPr>
              <a:t> (Сл.гласник РС, бр 36/09) </a:t>
            </a:r>
            <a:endParaRPr lang="sr-Latn-CS" sz="3200" b="1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762000" y="1219200"/>
            <a:ext cx="8229600" cy="4906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4) 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Начело одговорности </a:t>
            </a:r>
          </a:p>
          <a:p>
            <a:pPr eaLnBrk="1" hangingPunct="1">
              <a:defRPr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Произвођачи, увозници, дистрибутери и продавци производа који утичу на пораст количине отпада одговорни су за отпад који настаје услед њихових активности.</a:t>
            </a:r>
          </a:p>
          <a:p>
            <a:pPr eaLnBrk="1" hangingPunct="1">
              <a:buFontTx/>
              <a:buNone/>
              <a:defRPr/>
            </a:pPr>
            <a:endParaRPr lang="sr-Latn-CS" sz="24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5)  Начело „загађивач плаћа”</a:t>
            </a:r>
          </a:p>
          <a:p>
            <a:pPr eaLnBrk="1" hangingPunct="1">
              <a:defRPr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Загађивач мора да сноси пуне трошкове последица својих активности. Трошкови настајања, третмана и одлагања отпада морају се укључити у цену производа. </a:t>
            </a:r>
            <a:endParaRPr lang="sr-Latn-CS" sz="24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sr-Latn-CS" sz="2400" b="1" smtClean="0">
              <a:latin typeface="Times New Roman" pitchFamily="18" charset="0"/>
            </a:endParaRPr>
          </a:p>
        </p:txBody>
      </p:sp>
      <p:sp>
        <p:nvSpPr>
          <p:cNvPr id="3686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24600"/>
            <a:ext cx="7620000" cy="396875"/>
          </a:xfrm>
          <a:noFill/>
        </p:spPr>
        <p:txBody>
          <a:bodyPr anchor="t"/>
          <a:lstStyle/>
          <a:p>
            <a:pPr algn="l"/>
            <a:endParaRPr lang="en-US" sz="2000" b="1" smtClean="0">
              <a:solidFill>
                <a:srgbClr val="1C7C06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b="1" smtClean="0">
                <a:latin typeface="Times New Roman" pitchFamily="18" charset="0"/>
              </a:rPr>
              <a:t>Закон о управљању отпадом </a:t>
            </a:r>
            <a:r>
              <a:rPr lang="sr-Cyrl-CS" sz="3200" smtClean="0">
                <a:latin typeface="Times New Roman" pitchFamily="18" charset="0"/>
              </a:rPr>
              <a:t>(</a:t>
            </a:r>
            <a:r>
              <a:rPr lang="sr-Cyrl-CS" sz="3200" smtClean="0"/>
              <a:t>„</a:t>
            </a:r>
            <a:r>
              <a:rPr lang="sr-Cyrl-CS" sz="3200" smtClean="0">
                <a:latin typeface="Times New Roman" pitchFamily="18" charset="0"/>
              </a:rPr>
              <a:t>Сл.гласник РС</a:t>
            </a:r>
            <a:r>
              <a:rPr lang="sr-Cyrl-CS" sz="3200" smtClean="0"/>
              <a:t>“</a:t>
            </a:r>
            <a:r>
              <a:rPr lang="sr-Cyrl-CS" sz="3200" smtClean="0">
                <a:latin typeface="Times New Roman" pitchFamily="18" charset="0"/>
              </a:rPr>
              <a:t>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</a:rPr>
              <a:t>36/09)</a:t>
            </a:r>
            <a:endParaRPr lang="en-US" sz="3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371600"/>
            <a:ext cx="8229600" cy="44497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ru-RU" sz="2400" b="1" smtClean="0"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ru-RU" sz="2400" b="1" smtClean="0">
                <a:latin typeface="Times New Roman" pitchFamily="18" charset="0"/>
              </a:rPr>
              <a:t>Врсте планских документи за управљање отпадом:</a:t>
            </a:r>
            <a:r>
              <a:rPr lang="ru-RU" sz="5400" smtClean="0">
                <a:latin typeface="Times New Roman" pitchFamily="18" charset="0"/>
              </a:rPr>
              <a:t> </a:t>
            </a:r>
            <a:endParaRPr lang="sr-Cyrl-CS" sz="5400" smtClean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ru-RU" sz="2000" smtClean="0">
                <a:latin typeface="Times New Roman" pitchFamily="18" charset="0"/>
              </a:rPr>
              <a:t>стратегија управљања отпадом</a:t>
            </a:r>
            <a:r>
              <a:rPr lang="sr-Cyrl-CS" sz="2000" smtClean="0">
                <a:latin typeface="Times New Roman" pitchFamily="18" charset="0"/>
              </a:rPr>
              <a:t>, </a:t>
            </a:r>
          </a:p>
          <a:p>
            <a:pPr lvl="1" eaLnBrk="1" hangingPunct="1">
              <a:defRPr/>
            </a:pPr>
            <a:r>
              <a:rPr lang="ru-RU" sz="2000" smtClean="0">
                <a:latin typeface="Times New Roman" pitchFamily="18" charset="0"/>
              </a:rPr>
              <a:t>национални планови за појединачне токове отпада</a:t>
            </a:r>
            <a:r>
              <a:rPr lang="sr-Cyrl-CS" sz="2000" smtClean="0">
                <a:latin typeface="Times New Roman" pitchFamily="18" charset="0"/>
              </a:rPr>
              <a:t>, </a:t>
            </a:r>
          </a:p>
          <a:p>
            <a:pPr lvl="1" eaLnBrk="1" hangingPunct="1">
              <a:defRPr/>
            </a:pPr>
            <a:r>
              <a:rPr lang="sr-Cyrl-CS" sz="2000" smtClean="0">
                <a:latin typeface="Times New Roman" pitchFamily="18" charset="0"/>
              </a:rPr>
              <a:t>регионални план управљања отпадом,</a:t>
            </a:r>
          </a:p>
          <a:p>
            <a:pPr lvl="1" eaLnBrk="1" hangingPunct="1">
              <a:defRPr/>
            </a:pPr>
            <a:r>
              <a:rPr lang="sr-Cyrl-CS" sz="2000" smtClean="0">
                <a:latin typeface="Times New Roman" pitchFamily="18" charset="0"/>
              </a:rPr>
              <a:t>локални план управљања отпадом, </a:t>
            </a:r>
          </a:p>
          <a:p>
            <a:pPr lvl="1" eaLnBrk="1" hangingPunct="1">
              <a:defRPr/>
            </a:pPr>
            <a:r>
              <a:rPr lang="ru-RU" sz="2000" smtClean="0">
                <a:latin typeface="Times New Roman" pitchFamily="18" charset="0"/>
              </a:rPr>
              <a:t>план управљања отпадом у постројењу за које се издаје интегрисана дозвола,</a:t>
            </a:r>
            <a:r>
              <a:rPr lang="en-US" sz="2000" smtClean="0">
                <a:latin typeface="Times New Roman" pitchFamily="18" charset="0"/>
              </a:rPr>
              <a:t> </a:t>
            </a:r>
            <a:endParaRPr lang="sr-Cyrl-CS" sz="2000" smtClean="0">
              <a:latin typeface="Times New Roman" pitchFamily="18" charset="0"/>
            </a:endParaRPr>
          </a:p>
          <a:p>
            <a:pPr lvl="1" algn="just" eaLnBrk="1" hangingPunct="1">
              <a:defRPr/>
            </a:pPr>
            <a:r>
              <a:rPr lang="ru-RU" sz="2000" smtClean="0">
                <a:latin typeface="Times New Roman" pitchFamily="18" charset="0"/>
              </a:rPr>
              <a:t>радни план постројења за управљање отпадом</a:t>
            </a:r>
            <a:r>
              <a:rPr lang="sr-Cyrl-CS" sz="2000" smtClean="0">
                <a:latin typeface="Times New Roman" pitchFamily="18" charset="0"/>
              </a:rPr>
              <a:t>.</a:t>
            </a:r>
            <a:endParaRPr lang="en-US" sz="20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 anchorCtr="1"/>
          <a:lstStyle/>
          <a:p>
            <a:pPr eaLnBrk="1" hangingPunct="1">
              <a:defRPr/>
            </a:pPr>
            <a:r>
              <a:rPr lang="sr-Cyrl-CS" b="1" smtClean="0">
                <a:latin typeface="Times New Roman" pitchFamily="18" charset="0"/>
              </a:rPr>
              <a:t>Закон о управљању отпадом </a:t>
            </a:r>
            <a:r>
              <a:rPr lang="sr-Cyrl-CS" sz="3200" smtClean="0">
                <a:latin typeface="Times New Roman" pitchFamily="18" charset="0"/>
              </a:rPr>
              <a:t>(</a:t>
            </a:r>
            <a:r>
              <a:rPr lang="sr-Cyrl-CS" sz="3200" smtClean="0"/>
              <a:t>„</a:t>
            </a:r>
            <a:r>
              <a:rPr lang="sr-Cyrl-CS" sz="3200" smtClean="0">
                <a:latin typeface="Times New Roman" pitchFamily="18" charset="0"/>
              </a:rPr>
              <a:t>Сл.гласник РС</a:t>
            </a:r>
            <a:r>
              <a:rPr lang="sr-Cyrl-CS" sz="3200" smtClean="0"/>
              <a:t>“</a:t>
            </a:r>
            <a:r>
              <a:rPr lang="sr-Cyrl-CS" sz="3200" smtClean="0">
                <a:latin typeface="Times New Roman" pitchFamily="18" charset="0"/>
              </a:rPr>
              <a:t>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</a:rPr>
              <a:t>36/0</a:t>
            </a:r>
            <a:r>
              <a:rPr lang="sr-Cyrl-CS" sz="3200" smtClean="0">
                <a:latin typeface="Times New Roman" pitchFamily="18" charset="0"/>
              </a:rPr>
              <a:t>9)</a:t>
            </a:r>
            <a:endParaRPr lang="en-US" sz="3200" smtClean="0">
              <a:latin typeface="Times New Roman" pitchFamily="18" charset="0"/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371600"/>
            <a:ext cx="8915400" cy="44497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sr-Cyrl-CS" sz="2800" smtClean="0">
                <a:latin typeface="Times New Roman" pitchFamily="18" charset="0"/>
              </a:rPr>
              <a:t>	</a:t>
            </a:r>
          </a:p>
          <a:p>
            <a:pPr eaLnBrk="1" hangingPunct="1">
              <a:buFontTx/>
              <a:buNone/>
              <a:defRPr/>
            </a:pPr>
            <a:r>
              <a:rPr lang="sr-Cyrl-CS" sz="2800" smtClean="0">
                <a:latin typeface="Times New Roman" pitchFamily="18" charset="0"/>
              </a:rPr>
              <a:t>	Регионални план управљања отпадом:</a:t>
            </a:r>
          </a:p>
          <a:p>
            <a:pPr lvl="1" eaLnBrk="1" hangingPunct="1">
              <a:defRPr/>
            </a:pPr>
            <a:r>
              <a:rPr lang="sr-Cyrl-CS" sz="2400" smtClean="0">
                <a:latin typeface="Times New Roman" pitchFamily="18" charset="0"/>
              </a:rPr>
              <a:t>Поступак израде и доношења регионалног плана уређује се споразумом скупштина јединица локалне самоуправе.</a:t>
            </a:r>
          </a:p>
          <a:p>
            <a:pPr lvl="1" eaLnBrk="1" hangingPunct="1">
              <a:buFont typeface="Tahoma" pitchFamily="34" charset="0"/>
              <a:buNone/>
              <a:defRPr/>
            </a:pPr>
            <a:endParaRPr lang="sr-Cyrl-CS" smtClean="0">
              <a:latin typeface="Times New Roman" pitchFamily="18" charset="0"/>
            </a:endParaRPr>
          </a:p>
          <a:p>
            <a:pPr lvl="1" eaLnBrk="1" hangingPunct="1">
              <a:buFont typeface="Tahoma" pitchFamily="34" charset="0"/>
              <a:buNone/>
              <a:defRPr/>
            </a:pPr>
            <a:r>
              <a:rPr lang="sr-Cyrl-CS" smtClean="0">
                <a:latin typeface="Times New Roman" pitchFamily="18" charset="0"/>
              </a:rPr>
              <a:t>Локални план управљања отпадом: </a:t>
            </a:r>
          </a:p>
          <a:p>
            <a:pPr lvl="1" algn="just" eaLnBrk="1" hangingPunct="1">
              <a:defRPr/>
            </a:pPr>
            <a:r>
              <a:rPr lang="ru-RU" sz="2400" smtClean="0">
                <a:latin typeface="Times New Roman" pitchFamily="18" charset="0"/>
              </a:rPr>
              <a:t>Скупштина </a:t>
            </a:r>
            <a:r>
              <a:rPr lang="sr-Cyrl-CS" sz="2400" smtClean="0">
                <a:latin typeface="Times New Roman" pitchFamily="18" charset="0"/>
              </a:rPr>
              <a:t>јединице локалне самоуправе</a:t>
            </a:r>
            <a:r>
              <a:rPr lang="ru-RU" sz="2400" smtClean="0">
                <a:latin typeface="Times New Roman" pitchFamily="18" charset="0"/>
              </a:rPr>
              <a:t> доноси план управљања отпадом који дефинише циљеве управљања отпадом на својој територији у складу са стратегијом.</a:t>
            </a:r>
            <a:endParaRPr lang="sr-Cyrl-CS" sz="24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sz="2800" b="1" smtClean="0">
                <a:latin typeface="Times New Roman" pitchFamily="18" charset="0"/>
              </a:rPr>
              <a:t>Постојећ</a:t>
            </a:r>
            <a:r>
              <a:rPr lang="sr-Cyrl-BA" sz="2800" b="1" smtClean="0">
                <a:latin typeface="Times New Roman" pitchFamily="18" charset="0"/>
              </a:rPr>
              <a:t>а законска регулатива из области управљања отпадом</a:t>
            </a:r>
            <a:endParaRPr lang="en-US" sz="2800" b="1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Закон о заштити животне средине („Сл.гласник РС“, бр 135/04)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Закон о стратешкој процени утицаја на животну средину (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Сл. гласник РС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број 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135/04)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Закон о процени утицаја на животну средину (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Сл. гласник РС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број 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135/04)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Закон о интегрисаном спречавању и контроли загаивања животне средине</a:t>
            </a:r>
            <a:r>
              <a:rPr lang="en-GB" sz="1800" b="1" smtClean="0">
                <a:latin typeface="Times New Roman" pitchFamily="18" charset="0"/>
                <a:cs typeface="Times New Roman" pitchFamily="18" charset="0"/>
              </a:rPr>
              <a:t> IPPC 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Сл. гласник РС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број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 135/04) </a:t>
            </a:r>
            <a:endParaRPr lang="en-US" sz="18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Закон о превозу опасних материја </a:t>
            </a:r>
            <a:r>
              <a:rPr lang="en-GB" sz="1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(„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Сл. 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лист СФ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Ј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“, 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број 27/90, 45/90 и ”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Сл. 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лист С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Ј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“, 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број 24/94, 28/96, 21/99, 44/99 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 68/02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Закон о потврђивању Базелске конвенције о контроли прекограничног кретања опасних отпада и њиховом одлагању 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(”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Сл. 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лист С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Ј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“, 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Међународни уговори, број 2/99)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Уредба о врстама загађења, критеријумима за обрачун накнаде за загађивање животне средине и обвезницима, висини и начину обрачунавања и плаћања накнаде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(„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Сл. гласник РС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“, 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број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 113/05 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 12/07) </a:t>
            </a:r>
            <a:endParaRPr lang="en-US" sz="18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Уредба о параметрима и критеријумима за повраћај 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реализацију и смањење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плаћања надокнада за загађење животне средине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1800" b="1" smtClean="0">
                <a:latin typeface="Times New Roman" pitchFamily="18" charset="0"/>
                <a:cs typeface="Times New Roman" pitchFamily="18" charset="0"/>
              </a:rPr>
              <a:t>средине 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(„</a:t>
            </a:r>
            <a:r>
              <a:rPr lang="en-GB" sz="1800" b="1" smtClean="0">
                <a:latin typeface="Times New Roman" pitchFamily="18" charset="0"/>
                <a:cs typeface="Times New Roman" pitchFamily="18" charset="0"/>
              </a:rPr>
              <a:t>Сл. гласник РС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“, </a:t>
            </a:r>
            <a:r>
              <a:rPr lang="en-GB" sz="1800" b="1" smtClean="0">
                <a:latin typeface="Times New Roman" pitchFamily="18" charset="0"/>
                <a:cs typeface="Times New Roman" pitchFamily="18" charset="0"/>
              </a:rPr>
              <a:t>број </a:t>
            </a:r>
            <a:r>
              <a:rPr lang="sr-Cyrl-CS" sz="1800" b="1" smtClean="0">
                <a:latin typeface="Times New Roman" pitchFamily="18" charset="0"/>
                <a:cs typeface="Times New Roman" pitchFamily="18" charset="0"/>
              </a:rPr>
              <a:t>113/05);</a:t>
            </a:r>
            <a:endParaRPr lang="en-US" sz="18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en-US" sz="18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Закон о управљању отпадом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3200" smtClean="0">
                <a:latin typeface="Times New Roman" pitchFamily="18" charset="0"/>
                <a:cs typeface="Times New Roman" pitchFamily="18" charset="0"/>
              </a:rPr>
              <a:t>(„Сл.гласник РС“,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36/0</a:t>
            </a:r>
            <a:r>
              <a:rPr lang="sr-Cyrl-CS" sz="3200" smtClean="0">
                <a:latin typeface="Times New Roman" pitchFamily="18" charset="0"/>
                <a:cs typeface="Times New Roman" pitchFamily="18" charset="0"/>
              </a:rPr>
              <a:t>9)</a:t>
            </a:r>
            <a:endParaRPr lang="en-US" sz="32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2"/>
              </a:buClr>
              <a:buFontTx/>
              <a:buNone/>
              <a:defRPr/>
            </a:pPr>
            <a:r>
              <a:rPr lang="en-US" sz="30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Cyrl-CS" sz="30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Дозволе за управљање отпадом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Tx/>
              <a:buNone/>
              <a:defRPr/>
            </a:pPr>
            <a:endParaRPr lang="sr-Cyrl-CS" sz="30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defRPr/>
            </a:pPr>
            <a:r>
              <a:rPr lang="sr-Cyrl-CS" sz="26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Издавање и врсте дозвола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Cyrl-CS" sz="26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Сакупљање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Cyrl-CS" sz="26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Транспорт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Cyrl-CS" sz="26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Складиштење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Cyrl-CS" sz="26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Треатман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Cyrl-CS" sz="26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Одлагање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600" smtClean="0">
              <a:latin typeface="Times New Roman" pitchFamily="18" charset="0"/>
            </a:endParaRP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2"/>
              </a:buClr>
              <a:defRPr/>
            </a:pPr>
            <a:r>
              <a:rPr lang="sr-Cyrl-CS" sz="2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Надлежности за издавање дозвола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defRPr/>
            </a:pPr>
            <a:r>
              <a:rPr lang="sr-Cyrl-CS" sz="2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Изузеци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defRPr/>
            </a:pPr>
            <a:r>
              <a:rPr lang="sr-Cyrl-CS" sz="2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Захтев за издацање дозволе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defRPr/>
            </a:pPr>
            <a:r>
              <a:rPr lang="sr-Cyrl-CS" sz="2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Поступак издавања дозвола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defRPr/>
            </a:pPr>
            <a:r>
              <a:rPr lang="sr-Cyrl-CS" sz="2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Садржина дозвола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defRPr/>
            </a:pPr>
            <a:r>
              <a:rPr lang="sr-Cyrl-CS" sz="2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Одбијање и одбацивање захтева за издавање дозвола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defRPr/>
            </a:pPr>
            <a:r>
              <a:rPr lang="sr-Cyrl-CS" sz="2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Рок важења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defRPr/>
            </a:pPr>
            <a:r>
              <a:rPr lang="sr-Cyrl-CS" sz="2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Одузимање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defRPr/>
            </a:pPr>
            <a:r>
              <a:rPr lang="sr-Cyrl-CS" sz="2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Измена дозвола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defRPr/>
            </a:pPr>
            <a:r>
              <a:rPr lang="sr-Cyrl-CS" sz="2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Обавештавање јавности</a:t>
            </a:r>
            <a:endParaRPr lang="en-US" sz="22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Закон о управљању отпадом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3200" smtClean="0">
                <a:latin typeface="Times New Roman" pitchFamily="18" charset="0"/>
                <a:cs typeface="Times New Roman" pitchFamily="18" charset="0"/>
              </a:rPr>
              <a:t>(„Сл.гласник РС“,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36/0</a:t>
            </a:r>
            <a:r>
              <a:rPr lang="sr-Cyrl-CS" sz="3200" smtClean="0">
                <a:latin typeface="Times New Roman" pitchFamily="18" charset="0"/>
                <a:cs typeface="Times New Roman" pitchFamily="18" charset="0"/>
              </a:rPr>
              <a:t>9)</a:t>
            </a:r>
            <a:endParaRPr lang="en-US" sz="32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2"/>
              </a:buClr>
              <a:buFontTx/>
              <a:buNone/>
              <a:defRPr/>
            </a:pPr>
            <a:r>
              <a:rPr lang="sr-Latn-CS" sz="26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Управљање посебним токовима отпада</a:t>
            </a:r>
          </a:p>
          <a:p>
            <a:pPr algn="just" eaLnBrk="1" hangingPunct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Char char="ü"/>
              <a:defRPr/>
            </a:pPr>
            <a:endParaRPr lang="sr-Latn-CS" sz="28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Истрошене батерије и акумулатори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Отпадна уља</a:t>
            </a:r>
            <a:endParaRPr lang="en-US" sz="24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Отпадне гуме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Електрични и електронски отпад</a:t>
            </a:r>
            <a:endParaRPr lang="en-US" sz="24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Флуоресцентне цеви које садрже живу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smtClean="0">
              <a:latin typeface="Times New Roman" pitchFamily="18" charset="0"/>
            </a:endParaRP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0" y="1557338"/>
            <a:ext cx="4038600" cy="45259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endParaRPr lang="sr-Cyrl-CS" sz="2400" b="1" i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PCB </a:t>
            </a:r>
            <a:r>
              <a:rPr lang="sr-Cyrl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PCB </a:t>
            </a:r>
            <a:r>
              <a:rPr lang="sr-Cyrl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отпад</a:t>
            </a:r>
            <a:endParaRPr lang="sr-Latn-CS" sz="24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POPs отпад</a:t>
            </a: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Отпад који </a:t>
            </a:r>
            <a:r>
              <a:rPr lang="sr-Cyrl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садржи </a:t>
            </a: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aзбест</a:t>
            </a:r>
            <a:endParaRPr lang="en-US" sz="24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Отпадна возилa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Cyrl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Отпад </a:t>
            </a: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sr-Cyrl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здравствених установа и   </a:t>
            </a: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фaрмaцеутски </a:t>
            </a:r>
            <a:r>
              <a:rPr lang="sr-Cyrl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отпад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Cyrl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Управљање отпадом из производње титан-диоксида</a:t>
            </a:r>
            <a:endParaRPr lang="sr-Latn-CS" sz="24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sr-Latn-C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Амбалaжa и aмбaлaжни отпад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ü"/>
              <a:defRPr/>
            </a:pPr>
            <a:endParaRPr lang="sr-Latn-CS" sz="2400" b="1" smtClean="0">
              <a:solidFill>
                <a:schemeClr val="tx2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400" smtClean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92100"/>
            <a:ext cx="8229600" cy="1052513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Закон о управљању отпадом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3200" smtClean="0">
                <a:latin typeface="Times New Roman" pitchFamily="18" charset="0"/>
                <a:cs typeface="Times New Roman" pitchFamily="18" charset="0"/>
              </a:rPr>
              <a:t>(„Сл.гласник РС“,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36/0</a:t>
            </a:r>
            <a:r>
              <a:rPr lang="sr-Cyrl-CS" sz="3200" smtClean="0">
                <a:latin typeface="Times New Roman" pitchFamily="18" charset="0"/>
                <a:cs typeface="Times New Roman" pitchFamily="18" charset="0"/>
              </a:rPr>
              <a:t>9)</a:t>
            </a:r>
            <a:endParaRPr lang="sr-Latn-CS" sz="320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Произвођач и власник отпада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дужан је да води и чува дневну евиденцију о отпаду и доставља редовни годишњи извештај Агенцији. 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Регистар издатих дозвола установљава и води надлежни орган за издавање дозволе и податке из регистра доставља Агенцији.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Трошкови управљања отпадом утврђују се према количини и својствима отпада у складу са начелом „загађивач плаћа” </a:t>
            </a:r>
            <a:endParaRPr lang="en-U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Произвођач или власник отпада сноси трошкове сакупљања, транспорта, складиштења, третмана и одлагања отпада у складу са законом.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Инспекцијски надзор над применом одредаба овог закона и прописа донетих за његово извршавање врши министарство, ако овим законом није друкчије прописано. </a:t>
            </a: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8" name="Footer Placeholder 3"/>
          <p:cNvSpPr txBox="1">
            <a:spLocks noGrp="1"/>
          </p:cNvSpPr>
          <p:nvPr/>
        </p:nvSpPr>
        <p:spPr bwMode="auto">
          <a:xfrm>
            <a:off x="838200" y="6324600"/>
            <a:ext cx="762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2000" b="1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Закон о управљању отпадом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3200" smtClean="0">
                <a:latin typeface="Times New Roman" pitchFamily="18" charset="0"/>
                <a:cs typeface="Times New Roman" pitchFamily="18" charset="0"/>
              </a:rPr>
              <a:t>(„Сл.гласник РС“,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36/0</a:t>
            </a:r>
            <a:r>
              <a:rPr lang="sr-Cyrl-CS" sz="3200" smtClean="0">
                <a:latin typeface="Times New Roman" pitchFamily="18" charset="0"/>
                <a:cs typeface="Times New Roman" pitchFamily="18" charset="0"/>
              </a:rPr>
              <a:t>9)</a:t>
            </a:r>
            <a:endParaRPr lang="sr-Latn-CS" sz="320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457200" y="2455863"/>
            <a:ext cx="8229600" cy="3563937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Правна и физичка лица ускладиће своје пословање са одредбама овог закона у року од годину дана од дана ступања на снагу овог закона, осим ако овим законом није друкчије одређено. </a:t>
            </a:r>
            <a:endParaRPr lang="sr-Latn-CS" sz="24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sr-Latn-CS" sz="2400" b="1" smtClean="0"/>
          </a:p>
        </p:txBody>
      </p:sp>
      <p:sp>
        <p:nvSpPr>
          <p:cNvPr id="43012" name="Footer Placeholder 3"/>
          <p:cNvSpPr txBox="1">
            <a:spLocks noGrp="1"/>
          </p:cNvSpPr>
          <p:nvPr/>
        </p:nvSpPr>
        <p:spPr bwMode="auto">
          <a:xfrm>
            <a:off x="838200" y="6324600"/>
            <a:ext cx="762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2000" b="1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b="1" smtClean="0">
                <a:latin typeface="Times New Roman" pitchFamily="18" charset="0"/>
              </a:rPr>
              <a:t>Закон о управљању отпадом </a:t>
            </a:r>
            <a:r>
              <a:rPr lang="sr-Cyrl-CS" sz="3200" smtClean="0">
                <a:latin typeface="Times New Roman" pitchFamily="18" charset="0"/>
              </a:rPr>
              <a:t>(</a:t>
            </a:r>
            <a:r>
              <a:rPr lang="sr-Cyrl-CS" sz="3200" smtClean="0"/>
              <a:t>„</a:t>
            </a:r>
            <a:r>
              <a:rPr lang="sr-Cyrl-CS" sz="3200" smtClean="0">
                <a:latin typeface="Times New Roman" pitchFamily="18" charset="0"/>
              </a:rPr>
              <a:t>Сл.гласник РС</a:t>
            </a:r>
            <a:r>
              <a:rPr lang="sr-Cyrl-CS" sz="3200" smtClean="0"/>
              <a:t>“</a:t>
            </a:r>
            <a:r>
              <a:rPr lang="sr-Cyrl-CS" sz="3200" smtClean="0">
                <a:latin typeface="Times New Roman" pitchFamily="18" charset="0"/>
              </a:rPr>
              <a:t>, бр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</a:rPr>
              <a:t> 36/09</a:t>
            </a:r>
            <a:r>
              <a:rPr lang="sr-Cyrl-CS" sz="3200" smtClean="0">
                <a:latin typeface="Times New Roman" pitchFamily="18" charset="0"/>
              </a:rPr>
              <a:t>)</a:t>
            </a:r>
            <a:endParaRPr lang="en-US" sz="3200" smtClean="0">
              <a:latin typeface="Times New Roman" pitchFamily="18" charset="0"/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371600"/>
            <a:ext cx="883920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sr-Cyrl-CS" sz="16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sr-Cyrl-CS" sz="20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sr-Cyrl-CS" sz="2000" smtClean="0">
                <a:latin typeface="Times New Roman" pitchFamily="18" charset="0"/>
              </a:rPr>
              <a:t>По члану 20. Јединица локалне самоуправе:</a:t>
            </a:r>
            <a:endParaRPr lang="en-US" sz="20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sr-Cyrl-CS" sz="2000" smtClean="0">
              <a:latin typeface="Times New Roman" pitchFamily="18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2000" b="1" smtClean="0">
                <a:latin typeface="Times New Roman" pitchFamily="18" charset="0"/>
              </a:rPr>
              <a:t>доноси локални план управљања отпадом, обезбеђује услове и стара се о његовом спровођењу;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2000" b="1" smtClean="0">
                <a:latin typeface="Times New Roman" pitchFamily="18" charset="0"/>
              </a:rPr>
              <a:t>уређује, обезбеђује, организује и спроводи управљање комуналним, односно инертним и неопасним отпадом на својој територији, у складу са законом; </a:t>
            </a:r>
            <a:r>
              <a:rPr lang="en-US" sz="2000" b="1" smtClean="0">
                <a:latin typeface="Times New Roman" pitchFamily="18" charset="0"/>
              </a:rPr>
              <a:t> </a:t>
            </a:r>
            <a:endParaRPr lang="sr-Cyrl-CS" sz="2000" b="1" smtClean="0">
              <a:latin typeface="Times New Roman" pitchFamily="18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2000" b="1" smtClean="0">
                <a:latin typeface="Times New Roman" pitchFamily="18" charset="0"/>
              </a:rPr>
              <a:t>уређује поступак наплате услуга у области управљања комуналним, односно инертним и неопасним отпадом, у складу са законом;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2000" b="1" smtClean="0">
                <a:latin typeface="Times New Roman" pitchFamily="18" charset="0"/>
              </a:rPr>
              <a:t>издаје дозволе, одобрења и друге акте у складу са овим законом, води евиденцију и податке доставља министарству;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2000" b="1" smtClean="0">
                <a:latin typeface="Times New Roman" pitchFamily="18" charset="0"/>
              </a:rPr>
              <a:t>на захтев министарства или надлежног органа аутономне покрајине даје мишљење у поступку издавања дозвола у складу са овим законом;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2000" b="1" smtClean="0">
                <a:latin typeface="Times New Roman" pitchFamily="18" charset="0"/>
              </a:rPr>
              <a:t>врши надзор и контролу мера поступања са отпадом у складу са овим законом;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2000" b="1" smtClean="0">
                <a:latin typeface="Times New Roman" pitchFamily="18" charset="0"/>
              </a:rPr>
              <a:t>врши и друге послове утврђене законом.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b="1" smtClean="0">
                <a:latin typeface="Times New Roman" pitchFamily="18" charset="0"/>
              </a:rPr>
              <a:t>Закон о управљању отпадом </a:t>
            </a:r>
            <a:r>
              <a:rPr lang="sr-Cyrl-CS" sz="3200" smtClean="0">
                <a:latin typeface="Times New Roman" pitchFamily="18" charset="0"/>
              </a:rPr>
              <a:t>(</a:t>
            </a:r>
            <a:r>
              <a:rPr lang="sr-Cyrl-CS" sz="3200" smtClean="0"/>
              <a:t>„</a:t>
            </a:r>
            <a:r>
              <a:rPr lang="sr-Cyrl-CS" sz="3200" smtClean="0">
                <a:latin typeface="Times New Roman" pitchFamily="18" charset="0"/>
              </a:rPr>
              <a:t>Сл.гласник РС</a:t>
            </a:r>
            <a:r>
              <a:rPr lang="sr-Cyrl-CS" sz="3200" smtClean="0"/>
              <a:t>“</a:t>
            </a:r>
            <a:r>
              <a:rPr lang="sr-Cyrl-CS" sz="3200" smtClean="0">
                <a:latin typeface="Times New Roman" pitchFamily="18" charset="0"/>
              </a:rPr>
              <a:t>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</a:rPr>
              <a:t>36/0</a:t>
            </a:r>
            <a:r>
              <a:rPr lang="sr-Cyrl-CS" sz="3200" smtClean="0">
                <a:latin typeface="Times New Roman" pitchFamily="18" charset="0"/>
              </a:rPr>
              <a:t>9)</a:t>
            </a:r>
            <a:endParaRPr lang="en-US" sz="3200" smtClean="0">
              <a:latin typeface="Times New Roman" pitchFamily="18" charset="0"/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371600"/>
            <a:ext cx="8839200" cy="44497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400" smtClean="0">
                <a:latin typeface="Times New Roman" pitchFamily="18" charset="0"/>
              </a:rPr>
              <a:t>	</a:t>
            </a:r>
          </a:p>
          <a:p>
            <a:pPr eaLnBrk="1" hangingPunct="1">
              <a:buFontTx/>
              <a:buNone/>
              <a:defRPr/>
            </a:pPr>
            <a:r>
              <a:rPr lang="ru-RU" sz="2400" smtClean="0">
                <a:latin typeface="Times New Roman" pitchFamily="18" charset="0"/>
              </a:rPr>
              <a:t>	</a:t>
            </a:r>
          </a:p>
          <a:p>
            <a:pPr eaLnBrk="1" hangingPunct="1">
              <a:buFontTx/>
              <a:buNone/>
              <a:defRPr/>
            </a:pPr>
            <a:r>
              <a:rPr lang="ru-RU" sz="2400" smtClean="0">
                <a:latin typeface="Times New Roman" pitchFamily="18" charset="0"/>
              </a:rPr>
              <a:t>	</a:t>
            </a:r>
            <a:r>
              <a:rPr lang="sr-Cyrl-CS" sz="2800" smtClean="0">
                <a:latin typeface="Times New Roman" pitchFamily="18" charset="0"/>
              </a:rPr>
              <a:t>Заједничко управљање отпадом јединица локалне самоуправе:</a:t>
            </a:r>
          </a:p>
          <a:p>
            <a:pPr eaLnBrk="1" hangingPunct="1">
              <a:buFontTx/>
              <a:buNone/>
              <a:defRPr/>
            </a:pPr>
            <a:r>
              <a:rPr lang="ru-RU" sz="2400" smtClean="0">
                <a:latin typeface="Times New Roman" pitchFamily="18" charset="0"/>
              </a:rPr>
              <a:t>	</a:t>
            </a:r>
          </a:p>
          <a:p>
            <a:pPr algn="just" eaLnBrk="1" hangingPunct="1">
              <a:buFontTx/>
              <a:buNone/>
              <a:defRPr/>
            </a:pPr>
            <a:r>
              <a:rPr lang="ru-RU" sz="2400" smtClean="0">
                <a:latin typeface="Times New Roman" pitchFamily="18" charset="0"/>
              </a:rPr>
              <a:t>	</a:t>
            </a:r>
            <a:r>
              <a:rPr lang="ru-RU" sz="2400" b="1" smtClean="0">
                <a:latin typeface="Times New Roman" pitchFamily="18" charset="0"/>
              </a:rPr>
              <a:t>Две или више јединица локалне самоуправе могу заједнички обезбедити управљање отпадом под условима утврђеним законом и споразумом скупштина јединица локалне самоуправе.</a:t>
            </a:r>
          </a:p>
          <a:p>
            <a:pPr eaLnBrk="1" hangingPunct="1">
              <a:buFontTx/>
              <a:buNone/>
              <a:defRPr/>
            </a:pPr>
            <a:r>
              <a:rPr lang="ru-RU" sz="2400" b="1" smtClean="0">
                <a:latin typeface="Times New Roman" pitchFamily="18" charset="0"/>
              </a:rPr>
              <a:t>	</a:t>
            </a:r>
            <a:endParaRPr lang="sr-Cyrl-CS" sz="28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b="1" smtClean="0">
                <a:latin typeface="Times New Roman" pitchFamily="18" charset="0"/>
              </a:rPr>
              <a:t>Закон о управљању отпадом </a:t>
            </a:r>
            <a:r>
              <a:rPr lang="sr-Cyrl-CS" sz="3200" smtClean="0">
                <a:latin typeface="Times New Roman" pitchFamily="18" charset="0"/>
              </a:rPr>
              <a:t>(</a:t>
            </a:r>
            <a:r>
              <a:rPr lang="sr-Cyrl-CS" sz="3200" smtClean="0"/>
              <a:t>„</a:t>
            </a:r>
            <a:r>
              <a:rPr lang="sr-Cyrl-CS" sz="3200" smtClean="0">
                <a:latin typeface="Times New Roman" pitchFamily="18" charset="0"/>
              </a:rPr>
              <a:t>Сл.гласник РС</a:t>
            </a:r>
            <a:r>
              <a:rPr lang="sr-Cyrl-CS" sz="3200" smtClean="0"/>
              <a:t>“</a:t>
            </a:r>
            <a:r>
              <a:rPr lang="sr-Cyrl-CS" sz="3200" smtClean="0">
                <a:latin typeface="Times New Roman" pitchFamily="18" charset="0"/>
              </a:rPr>
              <a:t>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</a:rPr>
              <a:t>36/0</a:t>
            </a:r>
            <a:r>
              <a:rPr lang="sr-Cyrl-CS" sz="3200" smtClean="0">
                <a:latin typeface="Times New Roman" pitchFamily="18" charset="0"/>
              </a:rPr>
              <a:t>9)</a:t>
            </a:r>
            <a:endParaRPr lang="en-US" sz="3200" smtClean="0">
              <a:latin typeface="Times New Roman" pitchFamily="18" charset="0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8991600" cy="480060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smtClean="0">
                <a:latin typeface="Times New Roman" pitchFamily="18" charset="0"/>
              </a:rPr>
              <a:t>	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smtClean="0">
                <a:latin typeface="Times New Roman" pitchFamily="18" charset="0"/>
              </a:rPr>
              <a:t>	</a:t>
            </a:r>
          </a:p>
          <a:p>
            <a:pPr marL="533400" indent="-5334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latin typeface="Times New Roman" pitchFamily="18" charset="0"/>
              </a:rPr>
              <a:t>	Споразум скупштина јединица локалне самоуправе уређује нарочито: </a:t>
            </a:r>
          </a:p>
          <a:p>
            <a:pPr marL="533400" indent="-533400" algn="just" eaLnBrk="1" hangingPunct="1">
              <a:lnSpc>
                <a:spcPct val="80000"/>
              </a:lnSpc>
              <a:buFontTx/>
              <a:buNone/>
              <a:defRPr/>
            </a:pPr>
            <a:endParaRPr lang="ru-RU" sz="2400" smtClean="0">
              <a:latin typeface="Times New Roman" pitchFamily="18" charset="0"/>
            </a:endParaRPr>
          </a:p>
          <a:p>
            <a:pPr marL="1295400" lvl="2" indent="-3810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b="1" smtClean="0">
                <a:latin typeface="Times New Roman" pitchFamily="18" charset="0"/>
              </a:rPr>
              <a:t>међусобна права и обавезе у обезбеђивању услова за обављање делатности и рад постројења за управљање отпадом на подручју тих јединица локалне самоуправе, </a:t>
            </a:r>
          </a:p>
          <a:p>
            <a:pPr marL="1295400" lvl="2" indent="-3810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b="1" smtClean="0">
                <a:latin typeface="Times New Roman" pitchFamily="18" charset="0"/>
              </a:rPr>
              <a:t>права и обавезе комуналног предузећа, односно другог правног или физичког лица у обављању те делатности, </a:t>
            </a:r>
          </a:p>
          <a:p>
            <a:pPr marL="1295400" lvl="2" indent="-3810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b="1" smtClean="0">
                <a:latin typeface="Times New Roman" pitchFamily="18" charset="0"/>
              </a:rPr>
              <a:t>начин доношења одлука у случају несагласности јединица локалне самоуправе о појединим питањима везаним за делатности управљања отпадом, </a:t>
            </a:r>
          </a:p>
          <a:p>
            <a:pPr marL="1295400" lvl="2" indent="-3810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b="1" smtClean="0">
                <a:latin typeface="Times New Roman" pitchFamily="18" charset="0"/>
              </a:rPr>
              <a:t>као и друга питања од значаја за организацију и спровођење управљања отпадом. </a:t>
            </a:r>
            <a:endParaRPr lang="sr-Cyrl-CS" sz="20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b="1" smtClean="0">
                <a:latin typeface="Times New Roman" pitchFamily="18" charset="0"/>
              </a:rPr>
              <a:t>Закон о управљању отпадом </a:t>
            </a:r>
            <a:r>
              <a:rPr lang="sr-Cyrl-CS" sz="3200" smtClean="0">
                <a:latin typeface="Times New Roman" pitchFamily="18" charset="0"/>
              </a:rPr>
              <a:t>(</a:t>
            </a:r>
            <a:r>
              <a:rPr lang="sr-Cyrl-CS" sz="3200" smtClean="0"/>
              <a:t>„</a:t>
            </a:r>
            <a:r>
              <a:rPr lang="sr-Cyrl-CS" sz="3200" smtClean="0">
                <a:latin typeface="Times New Roman" pitchFamily="18" charset="0"/>
              </a:rPr>
              <a:t>Сл.гласник РС</a:t>
            </a:r>
            <a:r>
              <a:rPr lang="sr-Cyrl-CS" sz="3200" smtClean="0"/>
              <a:t>“</a:t>
            </a:r>
            <a:r>
              <a:rPr lang="sr-Cyrl-CS" sz="3200" smtClean="0">
                <a:latin typeface="Times New Roman" pitchFamily="18" charset="0"/>
              </a:rPr>
              <a:t>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</a:rPr>
              <a:t>36/0</a:t>
            </a:r>
            <a:r>
              <a:rPr lang="sr-Cyrl-CS" sz="3200" smtClean="0">
                <a:latin typeface="Times New Roman" pitchFamily="18" charset="0"/>
              </a:rPr>
              <a:t>9)</a:t>
            </a:r>
            <a:endParaRPr lang="en-US" sz="3200" smtClean="0">
              <a:latin typeface="Times New Roman" pitchFamily="18" charset="0"/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8991600" cy="4449763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smtClean="0">
                <a:latin typeface="Times New Roman" pitchFamily="18" charset="0"/>
              </a:rPr>
              <a:t>	</a:t>
            </a:r>
          </a:p>
          <a:p>
            <a:pPr marL="533400" indent="-5334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latin typeface="Times New Roman" pitchFamily="18" charset="0"/>
              </a:rPr>
              <a:t>	Јединице локалне самоуправе организују управљање отпадом на следећи начин:</a:t>
            </a:r>
            <a:r>
              <a:rPr lang="ru-RU" sz="2000" smtClean="0">
                <a:latin typeface="Times New Roman" pitchFamily="18" charset="0"/>
              </a:rPr>
              <a:t> </a:t>
            </a:r>
          </a:p>
          <a:p>
            <a:pPr marL="533400" indent="-533400" algn="just" eaLnBrk="1" hangingPunct="1">
              <a:lnSpc>
                <a:spcPct val="80000"/>
              </a:lnSpc>
              <a:buFontTx/>
              <a:buNone/>
              <a:defRPr/>
            </a:pPr>
            <a:endParaRPr lang="ru-RU" sz="2000" smtClean="0">
              <a:latin typeface="Times New Roman" pitchFamily="18" charset="0"/>
            </a:endParaRPr>
          </a:p>
          <a:p>
            <a:pPr marL="914400" lvl="1" indent="-457200" algn="just" eaLnBrk="1" hangingPunct="1">
              <a:lnSpc>
                <a:spcPct val="80000"/>
              </a:lnSpc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под условима утврђеним законом као и на основу </a:t>
            </a:r>
            <a:r>
              <a:rPr lang="ru-RU" sz="2000" u="sng" smtClean="0">
                <a:latin typeface="Times New Roman" pitchFamily="18" charset="0"/>
              </a:rPr>
              <a:t>регионалног плана управљања отпадом</a:t>
            </a:r>
            <a:r>
              <a:rPr lang="ru-RU" sz="2000" smtClean="0">
                <a:latin typeface="Times New Roman" pitchFamily="18" charset="0"/>
              </a:rPr>
              <a:t> обезбеђују локацију за регионално постројење за управљање отпадом (складиштење, третман и одлагање отпада на регионалну депонију).</a:t>
            </a:r>
          </a:p>
          <a:p>
            <a:pPr marL="914400" lvl="1" indent="-457200" algn="just" eaLnBrk="1" hangingPunct="1">
              <a:lnSpc>
                <a:spcPct val="80000"/>
              </a:lnSpc>
              <a:buFont typeface="Times New Roman" pitchFamily="18" charset="0"/>
              <a:buNone/>
              <a:defRPr/>
            </a:pPr>
            <a:endParaRPr lang="ru-RU" sz="2000" smtClean="0">
              <a:latin typeface="Times New Roman" pitchFamily="18" charset="0"/>
            </a:endParaRPr>
          </a:p>
          <a:p>
            <a:pPr marL="914400" lvl="1" indent="-457200" algn="just" eaLnBrk="1" hangingPunct="1">
              <a:lnSpc>
                <a:spcPct val="80000"/>
              </a:lnSpc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на основу </a:t>
            </a:r>
            <a:r>
              <a:rPr lang="ru-RU" sz="2000" u="sng" smtClean="0">
                <a:latin typeface="Times New Roman" pitchFamily="18" charset="0"/>
              </a:rPr>
              <a:t>локалног плана управљања отпадом</a:t>
            </a:r>
            <a:r>
              <a:rPr lang="ru-RU" sz="2000" smtClean="0">
                <a:latin typeface="Times New Roman" pitchFamily="18" charset="0"/>
              </a:rPr>
              <a:t> уређују организовање и начин селекције и сакупљања отпада ради рециклаже, опремају центре за сакупљање комуналног отпада који није могуће одложити у контејнере за комунални отпад (кабасти и други отпад) и одређују локацију за трансфер станицу где се исти смешта до транспорта на регионалну локацију.</a:t>
            </a:r>
            <a:endParaRPr lang="sr-Cyrl-CS" sz="20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b="1" smtClean="0">
                <a:latin typeface="Times New Roman" pitchFamily="18" charset="0"/>
              </a:rPr>
              <a:t>Закон о управљању отпадом </a:t>
            </a:r>
            <a:r>
              <a:rPr lang="sr-Cyrl-CS" sz="3200" smtClean="0">
                <a:latin typeface="Times New Roman" pitchFamily="18" charset="0"/>
              </a:rPr>
              <a:t>(</a:t>
            </a:r>
            <a:r>
              <a:rPr lang="sr-Cyrl-CS" sz="3200" smtClean="0"/>
              <a:t>„</a:t>
            </a:r>
            <a:r>
              <a:rPr lang="sr-Cyrl-CS" sz="3200" smtClean="0">
                <a:latin typeface="Times New Roman" pitchFamily="18" charset="0"/>
              </a:rPr>
              <a:t>Сл.гласник РС</a:t>
            </a:r>
            <a:r>
              <a:rPr lang="sr-Cyrl-CS" sz="3200" smtClean="0"/>
              <a:t>“</a:t>
            </a:r>
            <a:r>
              <a:rPr lang="sr-Cyrl-CS" sz="3200" smtClean="0">
                <a:latin typeface="Times New Roman" pitchFamily="18" charset="0"/>
              </a:rPr>
              <a:t>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</a:rPr>
              <a:t>36/0</a:t>
            </a:r>
            <a:r>
              <a:rPr lang="sr-Cyrl-CS" sz="3200" smtClean="0">
                <a:latin typeface="Times New Roman" pitchFamily="18" charset="0"/>
              </a:rPr>
              <a:t>9)</a:t>
            </a:r>
            <a:endParaRPr lang="en-US" sz="3200" smtClean="0">
              <a:latin typeface="Times New Roman" pitchFamily="18" charset="0"/>
            </a:endParaRP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4000"/>
            <a:ext cx="8915400" cy="46783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1200" smtClean="0">
                <a:latin typeface="Times New Roman" pitchFamily="18" charset="0"/>
              </a:rPr>
              <a:t>	</a:t>
            </a:r>
            <a:endParaRPr lang="ru-RU" sz="2400" smtClean="0">
              <a:latin typeface="Times New Roman" pitchFamily="18" charset="0"/>
            </a:endParaRP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latin typeface="Times New Roman" pitchFamily="18" charset="0"/>
              </a:rPr>
              <a:t>	Јединицама локалне самоуправе поверавају се послови: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  <a:defRPr/>
            </a:pPr>
            <a:endParaRPr lang="ru-RU" sz="2400" smtClean="0">
              <a:latin typeface="Times New Roman" pitchFamily="18" charset="0"/>
            </a:endParaRP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latin typeface="Times New Roman" pitchFamily="18" charset="0"/>
              </a:rPr>
              <a:t>	</a:t>
            </a:r>
            <a:r>
              <a:rPr lang="ru-RU" sz="2200" smtClean="0">
                <a:latin typeface="Times New Roman" pitchFamily="18" charset="0"/>
              </a:rPr>
              <a:t>Издавања Дозвола и инспекцијског надзора над активностима:</a:t>
            </a:r>
          </a:p>
          <a:p>
            <a:pPr marL="1371600" lvl="2" indent="-4572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200" smtClean="0">
                <a:latin typeface="Times New Roman" pitchFamily="18" charset="0"/>
              </a:rPr>
              <a:t>за сакупљање и транспорт инертног и неопасног отпада на својој територији, као и</a:t>
            </a:r>
          </a:p>
          <a:p>
            <a:pPr marL="1371600" lvl="2" indent="-4572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200" smtClean="0">
                <a:latin typeface="Times New Roman" pitchFamily="18" charset="0"/>
              </a:rPr>
              <a:t>за привремено складиштење инертног и неопасног отпада на локацији произвођача, односно власника отпада.</a:t>
            </a:r>
          </a:p>
          <a:p>
            <a:pPr marL="609600" indent="-609600" algn="just" eaLnBrk="1" hangingPunct="1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ru-RU" sz="2200" smtClean="0">
                <a:latin typeface="Times New Roman" pitchFamily="18" charset="0"/>
              </a:rPr>
              <a:t>	</a:t>
            </a:r>
          </a:p>
          <a:p>
            <a:pPr marL="609600" indent="-609600" algn="just" eaLnBrk="1" hangingPunct="1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ru-RU" sz="2200" smtClean="0">
                <a:latin typeface="Times New Roman" pitchFamily="18" charset="0"/>
              </a:rPr>
              <a:t>	Издавања Мишљења у поступку издавања дозвола, када је надлежност издавања дозвола на републичком или покрајинском нивоу,  у складу са овим законом. 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200" smtClean="0">
                <a:latin typeface="Times New Roman" pitchFamily="18" charset="0"/>
              </a:rPr>
              <a:t>	</a:t>
            </a:r>
            <a:endParaRPr lang="sr-Cyrl-CS" sz="22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b="1" smtClean="0">
                <a:latin typeface="Times New Roman" pitchFamily="18" charset="0"/>
              </a:rPr>
              <a:t>Закон о управљању отпадом </a:t>
            </a:r>
            <a:r>
              <a:rPr lang="sr-Cyrl-CS" sz="3200" smtClean="0">
                <a:latin typeface="Times New Roman" pitchFamily="18" charset="0"/>
              </a:rPr>
              <a:t>(</a:t>
            </a:r>
            <a:r>
              <a:rPr lang="sr-Cyrl-CS" sz="3200" smtClean="0"/>
              <a:t>„</a:t>
            </a:r>
            <a:r>
              <a:rPr lang="sr-Cyrl-CS" sz="3200" smtClean="0">
                <a:latin typeface="Times New Roman" pitchFamily="18" charset="0"/>
              </a:rPr>
              <a:t>Сл.гласник РС</a:t>
            </a:r>
            <a:r>
              <a:rPr lang="sr-Cyrl-CS" sz="3200" smtClean="0"/>
              <a:t>“</a:t>
            </a:r>
            <a:r>
              <a:rPr lang="sr-Cyrl-CS" sz="3200" smtClean="0">
                <a:latin typeface="Times New Roman" pitchFamily="18" charset="0"/>
              </a:rPr>
              <a:t>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</a:rPr>
              <a:t>36/0</a:t>
            </a:r>
            <a:r>
              <a:rPr lang="sr-Cyrl-CS" sz="3200" smtClean="0">
                <a:latin typeface="Times New Roman" pitchFamily="18" charset="0"/>
              </a:rPr>
              <a:t>9)</a:t>
            </a:r>
            <a:endParaRPr lang="en-US" sz="3200" smtClean="0">
              <a:latin typeface="Times New Roman" pitchFamily="18" charset="0"/>
            </a:endParaRP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8991600" cy="44497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1400" smtClean="0">
                <a:latin typeface="Times New Roman" pitchFamily="18" charset="0"/>
              </a:rPr>
              <a:t>	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latin typeface="Times New Roman" pitchFamily="18" charset="0"/>
              </a:rPr>
              <a:t>		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latin typeface="Times New Roman" pitchFamily="18" charset="0"/>
              </a:rPr>
              <a:t>		Финансирање управљање отпадом: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1600" smtClean="0">
                <a:latin typeface="Times New Roman" pitchFamily="18" charset="0"/>
              </a:rPr>
              <a:t>	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1600" smtClean="0">
                <a:latin typeface="Times New Roman" pitchFamily="18" charset="0"/>
              </a:rPr>
              <a:t>	</a:t>
            </a:r>
            <a:r>
              <a:rPr lang="ru-RU" sz="2400" smtClean="0">
                <a:latin typeface="Times New Roman" pitchFamily="18" charset="0"/>
              </a:rPr>
              <a:t>Управљање отпадом из надлежности јединица локалне самоуправе (спровођење регионалних и локалних планова управљања отпадом као и изградња постројења за складиштење, третман и одлагање отпада) се финансира се из:</a:t>
            </a:r>
          </a:p>
          <a:p>
            <a:pPr marL="1371600" lvl="2" indent="-4572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из наменских средстава буџета јединица локалне самоуправе, </a:t>
            </a:r>
          </a:p>
          <a:p>
            <a:pPr marL="1371600" lvl="2" indent="-4572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кредита, </a:t>
            </a:r>
          </a:p>
          <a:p>
            <a:pPr marL="1371600" lvl="2" indent="-4572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донација, </a:t>
            </a:r>
          </a:p>
          <a:p>
            <a:pPr marL="1371600" lvl="2" indent="-4572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средстава правних и физичких лица која управљају отпадом, </a:t>
            </a:r>
          </a:p>
          <a:p>
            <a:pPr marL="1371600" lvl="2" indent="-4572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накнада и других извора финансирања.</a:t>
            </a:r>
            <a:endParaRPr lang="sr-Cyrl-CS" sz="20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sz="2800" b="1" smtClean="0">
                <a:latin typeface="Times New Roman" pitchFamily="18" charset="0"/>
              </a:rPr>
              <a:t>Постојећ</a:t>
            </a:r>
            <a:r>
              <a:rPr lang="sr-Cyrl-BA" sz="2800" b="1" smtClean="0">
                <a:latin typeface="Times New Roman" pitchFamily="18" charset="0"/>
              </a:rPr>
              <a:t>а законска регулатива из области управљања отпадом</a:t>
            </a:r>
            <a:endParaRPr lang="en-US" sz="28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Cyrl-CS" sz="1800" b="1" dirty="0" smtClean="0">
                <a:latin typeface="Times New Roman" pitchFamily="18" charset="0"/>
              </a:rPr>
              <a:t>Уредба о превозу опасних материја у друмском и железничком саобраћају </a:t>
            </a:r>
            <a:r>
              <a:rPr lang="en-GB" sz="1800" b="1" dirty="0" smtClean="0">
                <a:latin typeface="Times New Roman" pitchFamily="18" charset="0"/>
              </a:rPr>
              <a:t> </a:t>
            </a:r>
            <a:r>
              <a:rPr lang="sr-Cyrl-CS" sz="1800" b="1" dirty="0" smtClean="0">
                <a:latin typeface="Times New Roman" pitchFamily="18" charset="0"/>
              </a:rPr>
              <a:t>(</a:t>
            </a:r>
            <a:r>
              <a:rPr lang="en-US" sz="1800" b="1" dirty="0" smtClean="0">
                <a:latin typeface="Times New Roman" pitchFamily="18" charset="0"/>
              </a:rPr>
              <a:t>„</a:t>
            </a:r>
            <a:r>
              <a:rPr lang="sr-Cyrl-CS" sz="1800" b="1" dirty="0" smtClean="0">
                <a:latin typeface="Times New Roman" pitchFamily="18" charset="0"/>
              </a:rPr>
              <a:t>Сл. гласник </a:t>
            </a:r>
            <a:r>
              <a:rPr lang="sr-Latn-CS" sz="1800" b="1" dirty="0" smtClean="0">
                <a:latin typeface="Times New Roman" pitchFamily="18" charset="0"/>
              </a:rPr>
              <a:t>РС</a:t>
            </a:r>
            <a:r>
              <a:rPr lang="en-US" sz="1800" b="1" dirty="0" smtClean="0">
                <a:latin typeface="Times New Roman" pitchFamily="18" charset="0"/>
              </a:rPr>
              <a:t>“</a:t>
            </a:r>
            <a:r>
              <a:rPr lang="sr-Cyrl-CS" sz="1800" b="1" dirty="0" smtClean="0">
                <a:latin typeface="Times New Roman" pitchFamily="18" charset="0"/>
              </a:rPr>
              <a:t>, број 53/02</a:t>
            </a:r>
            <a:r>
              <a:rPr lang="en-US" sz="1800" b="1" dirty="0" smtClean="0">
                <a:latin typeface="Times New Roman" pitchFamily="18" charset="0"/>
              </a:rPr>
              <a:t>)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dirty="0" smtClean="0">
                <a:latin typeface="Times New Roman" pitchFamily="18" charset="0"/>
              </a:rPr>
              <a:t>Уредба о врстама загађења, критеријумима за обрачун накнаде за загађивање животне средине и обвезницима, висини и начину обрачунавања и плаћања накнаде</a:t>
            </a:r>
            <a:r>
              <a:rPr lang="en-US" sz="1800" b="1" dirty="0" smtClean="0">
                <a:latin typeface="Times New Roman" pitchFamily="18" charset="0"/>
              </a:rPr>
              <a:t> </a:t>
            </a:r>
            <a:r>
              <a:rPr lang="sr-Cyrl-CS" sz="1800" b="1" dirty="0" smtClean="0">
                <a:latin typeface="Times New Roman" pitchFamily="18" charset="0"/>
              </a:rPr>
              <a:t>(„</a:t>
            </a:r>
            <a:r>
              <a:rPr lang="en-US" sz="1800" b="1" dirty="0" err="1" smtClean="0">
                <a:latin typeface="Times New Roman" pitchFamily="18" charset="0"/>
              </a:rPr>
              <a:t>Сл</a:t>
            </a:r>
            <a:r>
              <a:rPr lang="en-US" sz="1800" b="1" dirty="0" smtClean="0">
                <a:latin typeface="Times New Roman" pitchFamily="18" charset="0"/>
              </a:rPr>
              <a:t>. </a:t>
            </a:r>
            <a:r>
              <a:rPr lang="en-US" sz="1800" b="1" dirty="0" err="1" smtClean="0">
                <a:latin typeface="Times New Roman" pitchFamily="18" charset="0"/>
              </a:rPr>
              <a:t>гласник</a:t>
            </a:r>
            <a:r>
              <a:rPr lang="en-US" sz="1800" b="1" dirty="0" smtClean="0">
                <a:latin typeface="Times New Roman" pitchFamily="18" charset="0"/>
              </a:rPr>
              <a:t> РС</a:t>
            </a:r>
            <a:r>
              <a:rPr lang="sr-Cyrl-CS" sz="1800" b="1" dirty="0" smtClean="0">
                <a:latin typeface="Times New Roman" pitchFamily="18" charset="0"/>
              </a:rPr>
              <a:t>“, </a:t>
            </a:r>
            <a:r>
              <a:rPr lang="en-US" sz="1800" b="1" dirty="0" err="1" smtClean="0">
                <a:latin typeface="Times New Roman" pitchFamily="18" charset="0"/>
              </a:rPr>
              <a:t>број</a:t>
            </a:r>
            <a:r>
              <a:rPr lang="sr-Cyrl-CS" sz="1800" b="1" dirty="0" smtClean="0">
                <a:latin typeface="Times New Roman" pitchFamily="18" charset="0"/>
              </a:rPr>
              <a:t> 113/05 </a:t>
            </a:r>
            <a:r>
              <a:rPr lang="en-US" sz="1800" b="1" dirty="0" smtClean="0">
                <a:latin typeface="Times New Roman" pitchFamily="18" charset="0"/>
              </a:rPr>
              <a:t>и</a:t>
            </a:r>
            <a:r>
              <a:rPr lang="sr-Cyrl-CS" sz="1800" b="1" dirty="0" smtClean="0">
                <a:latin typeface="Times New Roman" pitchFamily="18" charset="0"/>
              </a:rPr>
              <a:t> 12/07) </a:t>
            </a:r>
            <a:endParaRPr lang="en-U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dirty="0" smtClean="0">
                <a:latin typeface="Times New Roman" pitchFamily="18" charset="0"/>
              </a:rPr>
              <a:t>Правилник о начину поступања са отпацима који имају својства опасних материја („Сл.гласник РС“, бр 12/95)</a:t>
            </a:r>
            <a:endParaRPr lang="en-U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dirty="0" smtClean="0">
                <a:latin typeface="Times New Roman" pitchFamily="18" charset="0"/>
              </a:rPr>
              <a:t>Правилник о условима и начину разврставања, паковања и чувања секундраних сировина („Сл.гласник РС“, бр 55/01)</a:t>
            </a:r>
            <a:endParaRPr lang="en-U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dirty="0" smtClean="0">
                <a:latin typeface="Times New Roman" pitchFamily="18" charset="0"/>
              </a:rPr>
              <a:t>Правилник о критеријумима за одређивање локације и уређење депонија отпадних материја („Сл.гласник РС“, бр 54/92)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dirty="0" smtClean="0">
                <a:latin typeface="Times New Roman" pitchFamily="18" charset="0"/>
              </a:rPr>
              <a:t>Закон о комуналним делатностима („Сл.гласник РС“, бр 16/97 и 42/98)</a:t>
            </a:r>
            <a:endParaRPr lang="en-U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dirty="0" smtClean="0">
                <a:latin typeface="Times New Roman" pitchFamily="18" charset="0"/>
              </a:rPr>
              <a:t>Закон о утврђивању надлежности аутономне покрајине („Сл.гласник РС“, бр 6/02)</a:t>
            </a:r>
            <a:endParaRPr lang="en-U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dirty="0" smtClean="0">
                <a:latin typeface="Times New Roman" pitchFamily="18" charset="0"/>
              </a:rPr>
              <a:t>Закон о локалној самоуправи („Сл.гласник РС“, бр.9/2002, 33/2004 и 135/2004)</a:t>
            </a:r>
            <a:endParaRPr lang="en-US" sz="1800" b="1" dirty="0" smtClean="0">
              <a:latin typeface="Times New Roman" pitchFamily="18" charset="0"/>
            </a:endParaRPr>
          </a:p>
          <a:p>
            <a:pPr eaLnBrk="1" hangingPunct="1">
              <a:defRPr/>
            </a:pPr>
            <a:endParaRPr lang="en-US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b="1" smtClean="0">
                <a:latin typeface="Times New Roman" pitchFamily="18" charset="0"/>
              </a:rPr>
              <a:t>Закон о управљању отпадом </a:t>
            </a:r>
            <a:r>
              <a:rPr lang="sr-Cyrl-CS" sz="3200" smtClean="0">
                <a:latin typeface="Times New Roman" pitchFamily="18" charset="0"/>
              </a:rPr>
              <a:t>(</a:t>
            </a:r>
            <a:r>
              <a:rPr lang="sr-Cyrl-CS" sz="3200" smtClean="0"/>
              <a:t>„</a:t>
            </a:r>
            <a:r>
              <a:rPr lang="sr-Cyrl-CS" sz="3200" smtClean="0">
                <a:latin typeface="Times New Roman" pitchFamily="18" charset="0"/>
              </a:rPr>
              <a:t>Сл.гласник РС</a:t>
            </a:r>
            <a:r>
              <a:rPr lang="sr-Cyrl-CS" sz="3200" smtClean="0"/>
              <a:t>“</a:t>
            </a:r>
            <a:r>
              <a:rPr lang="sr-Cyrl-CS" sz="3200" smtClean="0">
                <a:latin typeface="Times New Roman" pitchFamily="18" charset="0"/>
              </a:rPr>
              <a:t>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</a:rPr>
              <a:t>36/0</a:t>
            </a:r>
            <a:r>
              <a:rPr lang="sr-Cyrl-CS" sz="3200" smtClean="0">
                <a:latin typeface="Times New Roman" pitchFamily="18" charset="0"/>
              </a:rPr>
              <a:t>9)</a:t>
            </a:r>
            <a:endParaRPr lang="en-US" sz="3200" smtClean="0">
              <a:latin typeface="Times New Roman" pitchFamily="18" charset="0"/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8991600" cy="44497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1400" smtClean="0">
                <a:latin typeface="Times New Roman" pitchFamily="18" charset="0"/>
              </a:rPr>
              <a:t>	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1600" smtClean="0">
                <a:latin typeface="Times New Roman" pitchFamily="18" charset="0"/>
              </a:rPr>
              <a:t>	</a:t>
            </a:r>
            <a:r>
              <a:rPr lang="ru-RU" sz="2800" smtClean="0">
                <a:latin typeface="Times New Roman" pitchFamily="18" charset="0"/>
              </a:rPr>
              <a:t>	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latin typeface="Times New Roman" pitchFamily="18" charset="0"/>
              </a:rPr>
              <a:t>		Наменско коришћење средстава: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mtClean="0">
                <a:latin typeface="Times New Roman" pitchFamily="18" charset="0"/>
              </a:rPr>
              <a:t>	</a:t>
            </a:r>
            <a:r>
              <a:rPr lang="ru-RU" sz="2400" b="1" smtClean="0">
                <a:latin typeface="Times New Roman" pitchFamily="18" charset="0"/>
              </a:rPr>
              <a:t>Јединице локалне самоуправе морају да користе наменски средства Фондова за заштиту животне средине, у складу са одлуком скупштине јединице локалне самоуправе.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smtClean="0">
                <a:latin typeface="Times New Roman" pitchFamily="18" charset="0"/>
              </a:rPr>
              <a:t>	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smtClean="0">
                <a:latin typeface="Times New Roman" pitchFamily="18" charset="0"/>
              </a:rPr>
              <a:t>	Из прихода Фонда за заштиту животне средине, односно посебних фондова финансирају се програми, пројекти и друге инвестиције и оперативне активности из области управљања отпадом.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b="1" smtClean="0">
                <a:latin typeface="Times New Roman" pitchFamily="18" charset="0"/>
              </a:rPr>
              <a:t>Закон о управљању отпадом </a:t>
            </a:r>
            <a:r>
              <a:rPr lang="sr-Cyrl-CS" sz="3200" smtClean="0">
                <a:latin typeface="Times New Roman" pitchFamily="18" charset="0"/>
              </a:rPr>
              <a:t>(</a:t>
            </a:r>
            <a:r>
              <a:rPr lang="sr-Cyrl-CS" sz="3200" smtClean="0"/>
              <a:t>„</a:t>
            </a:r>
            <a:r>
              <a:rPr lang="sr-Cyrl-CS" sz="3200" smtClean="0">
                <a:latin typeface="Times New Roman" pitchFamily="18" charset="0"/>
              </a:rPr>
              <a:t>Сл.гласник РС</a:t>
            </a:r>
            <a:r>
              <a:rPr lang="sr-Cyrl-CS" sz="3200" smtClean="0"/>
              <a:t>“</a:t>
            </a:r>
            <a:r>
              <a:rPr lang="sr-Cyrl-CS" sz="3200" smtClean="0">
                <a:latin typeface="Times New Roman" pitchFamily="18" charset="0"/>
              </a:rPr>
              <a:t>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</a:rPr>
              <a:t>36/0</a:t>
            </a:r>
            <a:r>
              <a:rPr lang="sr-Cyrl-CS" sz="3200" smtClean="0">
                <a:latin typeface="Times New Roman" pitchFamily="18" charset="0"/>
              </a:rPr>
              <a:t>9)</a:t>
            </a:r>
            <a:endParaRPr lang="en-US" sz="3200" smtClean="0">
              <a:latin typeface="Times New Roman" pitchFamily="18" charset="0"/>
            </a:endParaRP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8991600" cy="5257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600" smtClean="0">
                <a:latin typeface="Times New Roman" pitchFamily="18" charset="0"/>
              </a:rPr>
              <a:t>	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latin typeface="Times New Roman" pitchFamily="18" charset="0"/>
              </a:rPr>
              <a:t>	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ru-RU" sz="240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latin typeface="Times New Roman" pitchFamily="18" charset="0"/>
              </a:rPr>
              <a:t>			Наменско коришћење средстава је за:</a:t>
            </a:r>
          </a:p>
          <a:p>
            <a:pPr marL="1371600" lvl="2" indent="-457200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Изградњу постројења за управљање отпадом;</a:t>
            </a:r>
          </a:p>
          <a:p>
            <a:pPr marL="1371600" lvl="2" indent="-457200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Унапређење организације управљања отпадом;</a:t>
            </a:r>
          </a:p>
          <a:p>
            <a:pPr marL="1371600" lvl="2" indent="-457200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Управљање посебним врстама и токовима отпада;</a:t>
            </a:r>
          </a:p>
          <a:p>
            <a:pPr marL="1371600" lvl="2" indent="-457200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Подстицање скупљања и сепарације - раздвајања отпада;</a:t>
            </a:r>
          </a:p>
          <a:p>
            <a:pPr marL="1371600" lvl="2" indent="-457200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Подстицање тржишта рециклираних материјала;</a:t>
            </a:r>
          </a:p>
          <a:p>
            <a:pPr marL="1371600" lvl="2" indent="-457200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Имплементацију регионалних планова управљања отпадом;</a:t>
            </a:r>
          </a:p>
          <a:p>
            <a:pPr marL="1371600" lvl="2" indent="-457200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Развој информационог система за управљање отпадом;</a:t>
            </a:r>
          </a:p>
          <a:p>
            <a:pPr marL="1371600" lvl="2" indent="-457200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Помоћ у развоју и примени нових технологија за третман отпада;</a:t>
            </a:r>
          </a:p>
          <a:p>
            <a:pPr marL="1371600" lvl="2" indent="-457200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Санацију дугогодишњих загађења отпадом;</a:t>
            </a:r>
          </a:p>
          <a:p>
            <a:pPr marL="1371600" lvl="2" indent="-457200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Програм образовања и јачања јавне свести о питањима заштите животне средине и управљања отпадом;</a:t>
            </a:r>
          </a:p>
          <a:p>
            <a:pPr marL="1371600" lvl="2" indent="-457200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друге трошкове, у складу са законом.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b="1" smtClean="0">
                <a:latin typeface="Times New Roman" pitchFamily="18" charset="0"/>
                <a:cs typeface="Times New Roman" pitchFamily="18" charset="0"/>
              </a:rPr>
              <a:t>Закон о управљању отпадом </a:t>
            </a: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(„Сл.гласник РС“, бр </a:t>
            </a:r>
            <a:r>
              <a:rPr lang="sr-Cyrl-CS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36/0</a:t>
            </a: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9)</a:t>
            </a:r>
            <a:endParaRPr lang="en-US" sz="32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991600" cy="46482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smtClean="0">
                <a:latin typeface="Times New Roman" pitchFamily="18" charset="0"/>
              </a:rPr>
              <a:t>	</a:t>
            </a:r>
            <a:endParaRPr lang="ru-RU" sz="2400" smtClean="0">
              <a:latin typeface="Times New Roman" pitchFamily="18" charset="0"/>
            </a:endParaRP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smtClean="0">
                <a:latin typeface="Times New Roman" pitchFamily="18" charset="0"/>
              </a:rPr>
              <a:t>	Јединице локалне самоуправе дужне су да од дана ступања на снагу овог закона, а у складу са Стратегијом управљања отпадом: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  <a:defRPr/>
            </a:pPr>
            <a:endParaRPr lang="ru-RU" sz="2000" smtClean="0">
              <a:latin typeface="Times New Roman" pitchFamily="18" charset="0"/>
            </a:endParaRPr>
          </a:p>
          <a:p>
            <a:pPr marL="1371600" lvl="2" indent="-4572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у року од годину дана израде попис неуређених и дивљих депонија на свом подручју;</a:t>
            </a:r>
          </a:p>
          <a:p>
            <a:pPr marL="1371600" lvl="2" indent="-4572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None/>
              <a:defRPr/>
            </a:pPr>
            <a:endParaRPr lang="ru-RU" sz="2000" smtClean="0">
              <a:latin typeface="Times New Roman" pitchFamily="18" charset="0"/>
            </a:endParaRPr>
          </a:p>
          <a:p>
            <a:pPr marL="1371600" lvl="2" indent="-4572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у року од две године израде пројекте санације и рекултивације неуређених депонија, на које сагласност даје Република , односно Покрајина;</a:t>
            </a:r>
          </a:p>
          <a:p>
            <a:pPr marL="1371600" lvl="2" indent="-4572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None/>
              <a:defRPr/>
            </a:pPr>
            <a:endParaRPr lang="ru-RU" sz="2000" smtClean="0">
              <a:latin typeface="Times New Roman" pitchFamily="18" charset="0"/>
            </a:endParaRPr>
          </a:p>
          <a:p>
            <a:pPr marL="1371600" lvl="2" indent="-457200" algn="just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Char char="–"/>
              <a:defRPr/>
            </a:pPr>
            <a:r>
              <a:rPr lang="ru-RU" sz="2000" smtClean="0">
                <a:latin typeface="Times New Roman" pitchFamily="18" charset="0"/>
              </a:rPr>
              <a:t>у року од годину дана у споразуму са  више суседних јединица локалних самоуправа одреде локацију за изградњу и рад регионалног постројења за  складиштење, третман и одлагање отпада.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ru-RU" sz="2000" smtClean="0">
                <a:latin typeface="Times New Roman" pitchFamily="18" charset="0"/>
              </a:rPr>
              <a:t>	</a:t>
            </a:r>
            <a:endParaRPr lang="ru-RU" sz="2400" smtClean="0">
              <a:latin typeface="Times New Roman" pitchFamily="18" charset="0"/>
            </a:endParaRPr>
          </a:p>
          <a:p>
            <a:pPr marL="1371600" lvl="2" indent="-457200" eaLnBrk="1" hangingPunct="1">
              <a:lnSpc>
                <a:spcPct val="80000"/>
              </a:lnSpc>
              <a:buClr>
                <a:schemeClr val="tx1"/>
              </a:buClr>
              <a:buFont typeface="Times New Roman" pitchFamily="18" charset="0"/>
              <a:buNone/>
              <a:defRPr/>
            </a:pPr>
            <a:endParaRPr lang="sr-Cyrl-CS" sz="18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92100"/>
            <a:ext cx="8077200" cy="1143000"/>
          </a:xfrm>
        </p:spPr>
        <p:txBody>
          <a:bodyPr anchorCtr="1"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</a:rPr>
              <a:t>Закон о </a:t>
            </a:r>
            <a:r>
              <a:rPr lang="en-US" sz="3200" b="1" smtClean="0">
                <a:latin typeface="Times New Roman" pitchFamily="18" charset="0"/>
              </a:rPr>
              <a:t>амбалажи и амбалажном отпаду</a:t>
            </a:r>
            <a:r>
              <a:rPr lang="sr-Cyrl-CS" sz="2400" b="1" smtClean="0">
                <a:latin typeface="Times New Roman" pitchFamily="18" charset="0"/>
              </a:rPr>
              <a:t> </a:t>
            </a:r>
            <a:r>
              <a:rPr lang="sr-Cyrl-CS" sz="3200" smtClean="0">
                <a:latin typeface="Times New Roman" pitchFamily="18" charset="0"/>
              </a:rPr>
              <a:t>(</a:t>
            </a:r>
            <a:r>
              <a:rPr lang="sr-Cyrl-CS" sz="3200" smtClean="0"/>
              <a:t>„</a:t>
            </a:r>
            <a:r>
              <a:rPr lang="sr-Cyrl-CS" sz="3200" smtClean="0">
                <a:latin typeface="Times New Roman" pitchFamily="18" charset="0"/>
              </a:rPr>
              <a:t>Сл.гласник РС</a:t>
            </a:r>
            <a:r>
              <a:rPr lang="sr-Cyrl-CS" sz="3200" smtClean="0"/>
              <a:t>“</a:t>
            </a:r>
            <a:r>
              <a:rPr lang="sr-Cyrl-CS" sz="3200" smtClean="0">
                <a:latin typeface="Times New Roman" pitchFamily="18" charset="0"/>
              </a:rPr>
              <a:t>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</a:rPr>
              <a:t>36/09</a:t>
            </a:r>
            <a:r>
              <a:rPr lang="sr-Cyrl-CS" sz="3200" smtClean="0">
                <a:latin typeface="Times New Roman" pitchFamily="18" charset="0"/>
              </a:rPr>
              <a:t>)</a:t>
            </a:r>
            <a:endParaRPr lang="en-US" sz="3200" smtClean="0">
              <a:latin typeface="Times New Roman" pitchFamily="18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None/>
              <a:defRPr/>
            </a:pPr>
            <a:endParaRPr lang="sr-Cyrl-CS" smtClean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Tx/>
              <a:buNone/>
              <a:defRPr/>
            </a:pPr>
            <a:r>
              <a:rPr lang="sr-Cyrl-CS" smtClean="0">
                <a:latin typeface="Times New Roman" pitchFamily="18" charset="0"/>
              </a:rPr>
              <a:t>	</a:t>
            </a:r>
            <a:r>
              <a:rPr lang="sr-Cyrl-CS" sz="2400" b="1" smtClean="0">
                <a:latin typeface="Times New Roman" pitchFamily="18" charset="0"/>
              </a:rPr>
              <a:t>Законом о амбалажи и амбалажном отпаду као и будућим подзаконским актима, ће се уредити:</a:t>
            </a:r>
          </a:p>
          <a:p>
            <a:pPr lvl="1" algn="just" eaLnBrk="1" hangingPunct="1">
              <a:lnSpc>
                <a:spcPct val="90000"/>
              </a:lnSpc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амбалажа која се ставља у промет,</a:t>
            </a:r>
          </a:p>
          <a:p>
            <a:pPr lvl="1" algn="just" eaLnBrk="1" hangingPunct="1">
              <a:lnSpc>
                <a:spcPct val="90000"/>
              </a:lnSpc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амбалажни отпад (комунални и индустријски),</a:t>
            </a:r>
          </a:p>
          <a:p>
            <a:pPr lvl="1" algn="just" eaLnBrk="1" hangingPunct="1">
              <a:lnSpc>
                <a:spcPct val="90000"/>
              </a:lnSpc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слободан пласман на тржишту (основни критеријум),</a:t>
            </a:r>
            <a:r>
              <a:rPr lang="en-US" sz="2000" smtClean="0">
                <a:latin typeface="Times New Roman" pitchFamily="18" charset="0"/>
              </a:rPr>
              <a:t> </a:t>
            </a:r>
            <a:endParaRPr lang="sr-Cyrl-CS" sz="2000" smtClean="0">
              <a:latin typeface="Times New Roman" pitchFamily="18" charset="0"/>
            </a:endParaRPr>
          </a:p>
          <a:p>
            <a:pPr lvl="1" algn="just" eaLnBrk="1" hangingPunct="1">
              <a:lnSpc>
                <a:spcPct val="90000"/>
              </a:lnSpc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увођење добровољног споразума (између државне управе и привредних субјеката са задатком да се испуне национални циљеви који ће бити дефинисани Уредбом о П</a:t>
            </a:r>
            <a:r>
              <a:rPr lang="sr-Latn-CS" sz="2000" smtClean="0">
                <a:latin typeface="Times New Roman" pitchFamily="18" charset="0"/>
              </a:rPr>
              <a:t>лану</a:t>
            </a:r>
            <a:r>
              <a:rPr lang="hr-HR" sz="2000" smtClean="0">
                <a:latin typeface="Times New Roman" pitchFamily="18" charset="0"/>
              </a:rPr>
              <a:t> смањења амбалажног отпада</a:t>
            </a:r>
            <a:r>
              <a:rPr lang="sr-Cyrl-CS" sz="2000" smtClean="0">
                <a:latin typeface="Times New Roman" pitchFamily="18" charset="0"/>
              </a:rPr>
              <a:t>).</a:t>
            </a:r>
          </a:p>
          <a:p>
            <a:pPr lvl="1" algn="just" eaLnBrk="1" hangingPunct="1">
              <a:lnSpc>
                <a:spcPct val="90000"/>
              </a:lnSpc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увођење депозитног система за амбалажу која се користи за паковање хемикалија, као и у случају потребе за поједине врсте амбалаже у случају да се добровољним споразумом не могу постићи национални циљеви.</a:t>
            </a:r>
          </a:p>
          <a:p>
            <a:pPr lvl="1" algn="just" eaLnBrk="1" hangingPunct="1">
              <a:lnSpc>
                <a:spcPct val="90000"/>
              </a:lnSpc>
              <a:buFont typeface="Times New Roman" pitchFamily="18" charset="0"/>
              <a:buNone/>
              <a:defRPr/>
            </a:pPr>
            <a:endParaRPr lang="en-US" sz="20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92100"/>
            <a:ext cx="8229600" cy="766763"/>
          </a:xfrm>
        </p:spPr>
        <p:txBody>
          <a:bodyPr anchorCtr="1"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</a:rPr>
              <a:t>Закон о </a:t>
            </a:r>
            <a:r>
              <a:rPr lang="en-US" sz="3200" b="1" smtClean="0">
                <a:latin typeface="Times New Roman" pitchFamily="18" charset="0"/>
              </a:rPr>
              <a:t>амбалажи и амбалажном отпаду</a:t>
            </a:r>
            <a:r>
              <a:rPr lang="sr-Cyrl-CS" sz="2400" b="1" smtClean="0">
                <a:latin typeface="Times New Roman" pitchFamily="18" charset="0"/>
              </a:rPr>
              <a:t> </a:t>
            </a:r>
            <a:r>
              <a:rPr lang="sr-Cyrl-CS" sz="3200" smtClean="0">
                <a:latin typeface="Times New Roman" pitchFamily="18" charset="0"/>
              </a:rPr>
              <a:t>(</a:t>
            </a:r>
            <a:r>
              <a:rPr lang="sr-Cyrl-CS" sz="3200" smtClean="0"/>
              <a:t>„</a:t>
            </a:r>
            <a:r>
              <a:rPr lang="sr-Cyrl-CS" sz="3200" smtClean="0">
                <a:latin typeface="Times New Roman" pitchFamily="18" charset="0"/>
              </a:rPr>
              <a:t>Сл.гласник РС</a:t>
            </a:r>
            <a:r>
              <a:rPr lang="sr-Cyrl-CS" sz="3200" smtClean="0"/>
              <a:t>“</a:t>
            </a:r>
            <a:r>
              <a:rPr lang="sr-Cyrl-CS" sz="3200" smtClean="0">
                <a:latin typeface="Times New Roman" pitchFamily="18" charset="0"/>
              </a:rPr>
              <a:t>, бр </a:t>
            </a:r>
            <a:r>
              <a:rPr lang="sr-Cyrl-CS" sz="3200" smtClean="0">
                <a:solidFill>
                  <a:schemeClr val="tx1"/>
                </a:solidFill>
                <a:latin typeface="Times New Roman" pitchFamily="18" charset="0"/>
              </a:rPr>
              <a:t>36/09</a:t>
            </a:r>
            <a:r>
              <a:rPr lang="sr-Cyrl-CS" sz="3200" smtClean="0">
                <a:latin typeface="Times New Roman" pitchFamily="18" charset="0"/>
              </a:rPr>
              <a:t>)</a:t>
            </a:r>
            <a:endParaRPr lang="en-US" sz="3200" smtClean="0">
              <a:latin typeface="Times New Roman" pitchFamily="18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25538"/>
            <a:ext cx="8229600" cy="5327650"/>
          </a:xfrm>
        </p:spPr>
        <p:txBody>
          <a:bodyPr/>
          <a:lstStyle/>
          <a:p>
            <a:pPr algn="just" eaLnBrk="1" hangingPunct="1">
              <a:buFontTx/>
              <a:buNone/>
              <a:defRPr/>
            </a:pPr>
            <a:r>
              <a:rPr lang="sr-Cyrl-CS" sz="2800" smtClean="0">
                <a:latin typeface="Times New Roman" pitchFamily="18" charset="0"/>
              </a:rPr>
              <a:t>	</a:t>
            </a:r>
          </a:p>
          <a:p>
            <a:pPr eaLnBrk="1" hangingPunct="1">
              <a:buFontTx/>
              <a:buNone/>
              <a:defRPr/>
            </a:pPr>
            <a:r>
              <a:rPr lang="sr-Cyrl-CS" sz="2800" b="1" smtClean="0">
                <a:latin typeface="Times New Roman" pitchFamily="18" charset="0"/>
              </a:rPr>
              <a:t>	</a:t>
            </a:r>
            <a:r>
              <a:rPr lang="sr-Cyrl-CS" sz="2400" b="1" smtClean="0">
                <a:latin typeface="Times New Roman" pitchFamily="18" charset="0"/>
              </a:rPr>
              <a:t>Обавезе произвођача</a:t>
            </a:r>
            <a:r>
              <a:rPr lang="en-US" sz="2400" b="1" smtClean="0">
                <a:latin typeface="Times New Roman" pitchFamily="18" charset="0"/>
              </a:rPr>
              <a:t>, </a:t>
            </a:r>
            <a:r>
              <a:rPr lang="sr-Cyrl-CS" sz="2400" b="1" smtClean="0">
                <a:latin typeface="Times New Roman" pitchFamily="18" charset="0"/>
              </a:rPr>
              <a:t>увозника</a:t>
            </a:r>
            <a:r>
              <a:rPr lang="en-US" sz="2400" b="1" smtClean="0">
                <a:latin typeface="Times New Roman" pitchFamily="18" charset="0"/>
              </a:rPr>
              <a:t>, </a:t>
            </a:r>
            <a:r>
              <a:rPr lang="sr-Cyrl-CS" sz="2400" b="1" smtClean="0">
                <a:latin typeface="Times New Roman" pitchFamily="18" charset="0"/>
              </a:rPr>
              <a:t>пакера</a:t>
            </a:r>
            <a:r>
              <a:rPr lang="en-US" sz="2400" b="1" smtClean="0">
                <a:latin typeface="Times New Roman" pitchFamily="18" charset="0"/>
              </a:rPr>
              <a:t>/</a:t>
            </a:r>
            <a:r>
              <a:rPr lang="sr-Cyrl-CS" sz="2400" b="1" smtClean="0">
                <a:latin typeface="Times New Roman" pitchFamily="18" charset="0"/>
              </a:rPr>
              <a:t>пуниоца </a:t>
            </a:r>
            <a:r>
              <a:rPr lang="en-US" sz="2400" b="1" smtClean="0">
                <a:latin typeface="Times New Roman" pitchFamily="18" charset="0"/>
              </a:rPr>
              <a:t>и </a:t>
            </a:r>
            <a:r>
              <a:rPr lang="sr-Cyrl-CS" sz="2400" b="1" smtClean="0">
                <a:latin typeface="Times New Roman" pitchFamily="18" charset="0"/>
              </a:rPr>
              <a:t>испоручиоца су да:</a:t>
            </a:r>
          </a:p>
          <a:p>
            <a:pPr lvl="1" algn="just" eaLnBrk="1" hangingPunct="1"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преузимају бесплатно сав амбалажни отпад од крајњих корисника на адекватан начин, </a:t>
            </a:r>
          </a:p>
          <a:p>
            <a:pPr lvl="1" algn="just" eaLnBrk="1" hangingPunct="1"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обезбеде пријем, сакупљање, поновно искоришћење, рециклажу и коначно одлагање.</a:t>
            </a:r>
            <a:endParaRPr lang="en-US" sz="2000" smtClean="0">
              <a:latin typeface="Times New Roman" pitchFamily="18" charset="0"/>
            </a:endParaRPr>
          </a:p>
          <a:p>
            <a:pPr algn="just" eaLnBrk="1" hangingPunct="1">
              <a:buFontTx/>
              <a:buNone/>
              <a:defRPr/>
            </a:pPr>
            <a:endParaRPr lang="sr-Cyrl-CS" sz="2000" smtClean="0">
              <a:latin typeface="Times New Roman" pitchFamily="18" charset="0"/>
            </a:endParaRPr>
          </a:p>
          <a:p>
            <a:pPr algn="just" eaLnBrk="1" hangingPunct="1">
              <a:buFontTx/>
              <a:buNone/>
              <a:defRPr/>
            </a:pPr>
            <a:r>
              <a:rPr lang="sr-Cyrl-CS" sz="2800" smtClean="0">
                <a:latin typeface="Times New Roman" pitchFamily="18" charset="0"/>
              </a:rPr>
              <a:t>	 </a:t>
            </a:r>
            <a:r>
              <a:rPr lang="sr-Cyrl-CS" sz="2400" b="1" smtClean="0">
                <a:latin typeface="Times New Roman" pitchFamily="18" charset="0"/>
              </a:rPr>
              <a:t>Обавезе крајњих корисника су да:</a:t>
            </a:r>
          </a:p>
          <a:p>
            <a:pPr lvl="1" algn="just" eaLnBrk="1" hangingPunct="1"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сакупљају, разврставају и привремено складиште амбалажни отпад,  </a:t>
            </a:r>
          </a:p>
          <a:p>
            <a:pPr lvl="1" algn="just" eaLnBrk="1" hangingPunct="1"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обезбеде управљање амбалажним отпадом које има својства опасног отпада у складу са законским одредбама.</a:t>
            </a:r>
            <a:endParaRPr lang="en-US" sz="2000" smtClean="0"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en-US" sz="20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92100"/>
            <a:ext cx="8229600" cy="766763"/>
          </a:xfrm>
        </p:spPr>
        <p:txBody>
          <a:bodyPr anchorCtr="1"/>
          <a:lstStyle/>
          <a:p>
            <a:pPr eaLnBrk="1" hangingPunct="1">
              <a:defRPr/>
            </a:pPr>
            <a:r>
              <a:rPr lang="sr-Cyrl-CS" sz="3200" b="1" dirty="0" smtClean="0">
                <a:latin typeface="Times New Roman" pitchFamily="18" charset="0"/>
              </a:rPr>
              <a:t>Закон о </a:t>
            </a:r>
            <a:r>
              <a:rPr lang="en-US" sz="3200" b="1" dirty="0" err="1" smtClean="0">
                <a:latin typeface="Times New Roman" pitchFamily="18" charset="0"/>
              </a:rPr>
              <a:t>амбалажи</a:t>
            </a:r>
            <a:r>
              <a:rPr lang="en-US" sz="3200" b="1" dirty="0" smtClean="0">
                <a:latin typeface="Times New Roman" pitchFamily="18" charset="0"/>
              </a:rPr>
              <a:t> и </a:t>
            </a:r>
            <a:r>
              <a:rPr lang="en-US" sz="3200" b="1" dirty="0" err="1" smtClean="0">
                <a:latin typeface="Times New Roman" pitchFamily="18" charset="0"/>
              </a:rPr>
              <a:t>амбалажном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отпаду</a:t>
            </a:r>
            <a:r>
              <a:rPr lang="sr-Cyrl-CS" sz="2400" b="1" dirty="0" smtClean="0">
                <a:latin typeface="Times New Roman" pitchFamily="18" charset="0"/>
              </a:rPr>
              <a:t> </a:t>
            </a:r>
            <a:r>
              <a:rPr lang="sr-Cyrl-CS" sz="3200" dirty="0" smtClean="0">
                <a:latin typeface="Times New Roman" pitchFamily="18" charset="0"/>
              </a:rPr>
              <a:t>(</a:t>
            </a:r>
            <a:r>
              <a:rPr lang="sr-Cyrl-CS" sz="3200" dirty="0" smtClean="0"/>
              <a:t>„</a:t>
            </a:r>
            <a:r>
              <a:rPr lang="sr-Cyrl-CS" sz="3200" dirty="0" smtClean="0">
                <a:latin typeface="Times New Roman" pitchFamily="18" charset="0"/>
              </a:rPr>
              <a:t>Сл.гласник РС</a:t>
            </a:r>
            <a:r>
              <a:rPr lang="sr-Cyrl-CS" sz="3200" dirty="0" smtClean="0"/>
              <a:t>“</a:t>
            </a:r>
            <a:r>
              <a:rPr lang="sr-Cyrl-CS" sz="3200" dirty="0" smtClean="0">
                <a:latin typeface="Times New Roman" pitchFamily="18" charset="0"/>
              </a:rPr>
              <a:t>, бр </a:t>
            </a:r>
            <a:r>
              <a:rPr lang="sr-Cyrl-CS" sz="3200" dirty="0" smtClean="0">
                <a:solidFill>
                  <a:schemeClr val="tx1"/>
                </a:solidFill>
                <a:latin typeface="Times New Roman" pitchFamily="18" charset="0"/>
              </a:rPr>
              <a:t>36/09</a:t>
            </a:r>
            <a:r>
              <a:rPr lang="sr-Cyrl-CS" sz="3200" dirty="0" smtClean="0">
                <a:latin typeface="Times New Roman" pitchFamily="18" charset="0"/>
              </a:rPr>
              <a:t>)</a:t>
            </a:r>
            <a:endParaRPr lang="en-US" sz="3200" dirty="0" smtClean="0">
              <a:latin typeface="Times New Roman" pitchFamily="18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96975"/>
            <a:ext cx="8229600" cy="525621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sr-Cyrl-CS" sz="2000" smtClean="0">
                <a:latin typeface="Times New Roman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sr-Cyrl-CS" sz="2400" b="1" smtClean="0">
                <a:latin typeface="Times New Roman" pitchFamily="18" charset="0"/>
              </a:rPr>
              <a:t>	Могућности субјеката управљања амбалажним отпадом</a:t>
            </a:r>
            <a:r>
              <a:rPr lang="en-US" sz="2400" b="1" smtClean="0">
                <a:latin typeface="Times New Roman" pitchFamily="18" charset="0"/>
              </a:rPr>
              <a:t>:</a:t>
            </a:r>
            <a:endParaRPr lang="sr-Cyrl-CS" sz="2400" b="1" smtClean="0">
              <a:latin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сакупљање индустријског амбалажног отпада уз обезбеђивање</a:t>
            </a:r>
            <a:r>
              <a:rPr lang="en-US" sz="2000" smtClean="0">
                <a:latin typeface="Times New Roman" pitchFamily="18" charset="0"/>
              </a:rPr>
              <a:t> </a:t>
            </a:r>
            <a:r>
              <a:rPr lang="sr-Cyrl-CS" sz="2000" smtClean="0">
                <a:latin typeface="Times New Roman" pitchFamily="18" charset="0"/>
              </a:rPr>
              <a:t>поновног искоршћења, рециклаже и коначно одлагање</a:t>
            </a:r>
            <a:r>
              <a:rPr lang="en-US" sz="2000" smtClean="0">
                <a:latin typeface="Times New Roman" pitchFamily="18" charset="0"/>
              </a:rPr>
              <a:t>, </a:t>
            </a:r>
            <a:r>
              <a:rPr lang="sr-Cyrl-CS" sz="2000" smtClean="0">
                <a:latin typeface="Times New Roman" pitchFamily="18" charset="0"/>
              </a:rPr>
              <a:t>на основу дозволе коју издаје министарство,</a:t>
            </a:r>
          </a:p>
          <a:p>
            <a:pPr lvl="1" eaLnBrk="1" hangingPunct="1">
              <a:lnSpc>
                <a:spcPct val="90000"/>
              </a:lnSpc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пренос обавезе уговором на оператера који поседује адекватну дозволу</a:t>
            </a:r>
            <a:r>
              <a:rPr lang="en-US" sz="2000" smtClean="0">
                <a:latin typeface="Times New Roman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sr-Cyrl-CS" sz="2400" smtClean="0">
                <a:latin typeface="Times New Roman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sr-Cyrl-CS" sz="2400" smtClean="0">
                <a:latin typeface="Times New Roman" pitchFamily="18" charset="0"/>
              </a:rPr>
              <a:t>	</a:t>
            </a:r>
            <a:r>
              <a:rPr lang="sr-Cyrl-CS" sz="2400" b="1" smtClean="0">
                <a:latin typeface="Times New Roman" pitchFamily="18" charset="0"/>
              </a:rPr>
              <a:t>Обавезе оператера за</a:t>
            </a:r>
            <a:r>
              <a:rPr lang="en-US" sz="2400" b="1" smtClean="0">
                <a:latin typeface="Times New Roman" pitchFamily="18" charset="0"/>
              </a:rPr>
              <a:t> </a:t>
            </a:r>
            <a:r>
              <a:rPr lang="sr-Cyrl-CS" sz="2400" b="1" smtClean="0">
                <a:latin typeface="Times New Roman" pitchFamily="18" charset="0"/>
              </a:rPr>
              <a:t>амбалажу и амбалажни отпад су:</a:t>
            </a:r>
          </a:p>
          <a:p>
            <a:pPr lvl="1" algn="just" eaLnBrk="1" hangingPunct="1">
              <a:lnSpc>
                <a:spcPct val="90000"/>
              </a:lnSpc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да редовно преузимају индустријски и комунални отпад,</a:t>
            </a:r>
          </a:p>
          <a:p>
            <a:pPr lvl="1" algn="just" eaLnBrk="1" hangingPunct="1">
              <a:lnSpc>
                <a:spcPct val="90000"/>
              </a:lnSpc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да поновно искоришћење</a:t>
            </a:r>
            <a:r>
              <a:rPr lang="en-US" sz="2000" smtClean="0">
                <a:latin typeface="Times New Roman" pitchFamily="18" charset="0"/>
              </a:rPr>
              <a:t>,</a:t>
            </a:r>
            <a:r>
              <a:rPr lang="sr-Cyrl-CS" sz="2000" smtClean="0">
                <a:latin typeface="Times New Roman" pitchFamily="18" charset="0"/>
              </a:rPr>
              <a:t> рециклажу или одлагање врше у складу са законом,</a:t>
            </a:r>
          </a:p>
          <a:p>
            <a:pPr lvl="1" algn="just" eaLnBrk="1" hangingPunct="1">
              <a:lnSpc>
                <a:spcPct val="90000"/>
              </a:lnSpc>
              <a:buFont typeface="Times New Roman" pitchFamily="18" charset="0"/>
              <a:buChar char="–"/>
              <a:defRPr/>
            </a:pPr>
            <a:r>
              <a:rPr lang="sr-Cyrl-CS" sz="2000" smtClean="0">
                <a:latin typeface="Times New Roman" pitchFamily="18" charset="0"/>
              </a:rPr>
              <a:t>да поштују испуњавање националних циљева.</a:t>
            </a:r>
            <a:endParaRPr lang="en-US" sz="2000" smtClean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Закон о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амбалажи и амбалажном отпаду</a:t>
            </a:r>
            <a:r>
              <a:rPr lang="sr-Cyrl-CS" sz="24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(„Сл.гласник РС“, бр </a:t>
            </a:r>
            <a:r>
              <a:rPr lang="sr-Cyrl-CS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36/09</a:t>
            </a:r>
            <a:r>
              <a:rPr lang="sr-Cyrl-CS" sz="3200" b="1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371600"/>
            <a:ext cx="8229600" cy="44497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800" smtClean="0">
                <a:latin typeface="Times New Roman" pitchFamily="18" charset="0"/>
              </a:rPr>
              <a:t>	</a:t>
            </a:r>
          </a:p>
          <a:p>
            <a:pPr eaLnBrk="1" hangingPunct="1">
              <a:buFontTx/>
              <a:buNone/>
              <a:defRPr/>
            </a:pPr>
            <a:r>
              <a:rPr lang="ru-RU" sz="2400" smtClean="0">
                <a:latin typeface="Times New Roman" pitchFamily="18" charset="0"/>
              </a:rPr>
              <a:t>	</a:t>
            </a:r>
            <a:r>
              <a:rPr lang="ru-RU" sz="2400" b="1" smtClean="0">
                <a:latin typeface="Times New Roman" pitchFamily="18" charset="0"/>
              </a:rPr>
              <a:t>Управљање амбалажом и амбалажним отпадом заснива се на следећим начелима:</a:t>
            </a:r>
            <a:r>
              <a:rPr lang="ru-RU" sz="2800" smtClean="0">
                <a:latin typeface="Times New Roman" pitchFamily="18" charset="0"/>
              </a:rPr>
              <a:t> </a:t>
            </a:r>
            <a:endParaRPr lang="sr-Cyrl-CS" sz="2800" smtClean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ru-RU" sz="2000" smtClean="0">
                <a:latin typeface="Times New Roman" pitchFamily="18" charset="0"/>
              </a:rPr>
              <a:t>Подела одговорности свих привредних субјеката у складу са начелом </a:t>
            </a:r>
            <a:r>
              <a:rPr lang="ru-RU" sz="2000" smtClean="0"/>
              <a:t>„</a:t>
            </a:r>
            <a:r>
              <a:rPr lang="ru-RU" sz="2000" smtClean="0">
                <a:latin typeface="Times New Roman" pitchFamily="18" charset="0"/>
              </a:rPr>
              <a:t>загађивач плаћа</a:t>
            </a:r>
            <a:r>
              <a:rPr lang="ru-RU" sz="2000" smtClean="0"/>
              <a:t>”</a:t>
            </a:r>
            <a:r>
              <a:rPr lang="ru-RU" sz="2000" smtClean="0">
                <a:latin typeface="Times New Roman" pitchFamily="18" charset="0"/>
              </a:rPr>
              <a:t> током животног циклуса</a:t>
            </a:r>
            <a:r>
              <a:rPr lang="sr-Cyrl-CS" sz="2000" smtClean="0">
                <a:latin typeface="Times New Roman" pitchFamily="18" charset="0"/>
              </a:rPr>
              <a:t>, </a:t>
            </a:r>
          </a:p>
          <a:p>
            <a:pPr lvl="1" eaLnBrk="1" hangingPunct="1">
              <a:defRPr/>
            </a:pPr>
            <a:r>
              <a:rPr lang="ru-RU" sz="2000" smtClean="0">
                <a:latin typeface="Times New Roman" pitchFamily="18" charset="0"/>
              </a:rPr>
              <a:t>Спречавање, односно смањење стварања А и А отпада, као и њихове штетности по животну средину,</a:t>
            </a:r>
          </a:p>
          <a:p>
            <a:pPr lvl="1" eaLnBrk="1" hangingPunct="1">
              <a:defRPr/>
            </a:pPr>
            <a:r>
              <a:rPr lang="ru-RU" sz="2000" smtClean="0">
                <a:latin typeface="Times New Roman" pitchFamily="18" charset="0"/>
              </a:rPr>
              <a:t>Поновна употреба амбалаже, рециклажа и други облици поновног коришћења и смањење коначног одлагања амбалажног отпада</a:t>
            </a:r>
            <a:r>
              <a:rPr lang="sr-Cyrl-CS" sz="2000" smtClean="0">
                <a:latin typeface="Times New Roman" pitchFamily="18" charset="0"/>
              </a:rPr>
              <a:t>, </a:t>
            </a:r>
          </a:p>
          <a:p>
            <a:pPr lvl="1" eaLnBrk="1" hangingPunct="1">
              <a:defRPr/>
            </a:pPr>
            <a:r>
              <a:rPr lang="ru-RU" sz="2000" smtClean="0">
                <a:latin typeface="Times New Roman" pitchFamily="18" charset="0"/>
              </a:rPr>
              <a:t>Добровољно споразумевање о управљању амбалажним отпадом</a:t>
            </a:r>
            <a:r>
              <a:rPr lang="sr-Cyrl-CS" sz="2000" smtClean="0">
                <a:latin typeface="Times New Roman" pitchFamily="18" charset="0"/>
              </a:rPr>
              <a:t>.</a:t>
            </a:r>
            <a:endParaRPr lang="en-US" sz="20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sz="3200" b="1" smtClean="0">
                <a:latin typeface="Times New Roman" pitchFamily="18" charset="0"/>
              </a:rPr>
              <a:t>Ново законодавство у области управљања отпадом  представља</a:t>
            </a:r>
            <a:endParaRPr lang="en-US" sz="3200" b="1" smtClean="0">
              <a:latin typeface="Times New Roman" pitchFamily="18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533400" indent="-533400" algn="ctr" eaLnBrk="1" hangingPunct="1">
              <a:buFontTx/>
              <a:buNone/>
              <a:defRPr/>
            </a:pPr>
            <a:r>
              <a:rPr lang="sr-Cyrl-CS" sz="2800" smtClean="0">
                <a:latin typeface="Times New Roman" pitchFamily="18" charset="0"/>
              </a:rPr>
              <a:t>	</a:t>
            </a:r>
            <a:endParaRPr lang="en-US" sz="2800" smtClean="0">
              <a:latin typeface="Times New Roman" pitchFamily="18" charset="0"/>
            </a:endParaRPr>
          </a:p>
          <a:p>
            <a:pPr marL="533400" indent="-533400" algn="just" eaLnBrk="1" hangingPunct="1">
              <a:defRPr/>
            </a:pPr>
            <a:r>
              <a:rPr lang="sr-Cyrl-CS" sz="2800" b="1" smtClean="0">
                <a:latin typeface="Times New Roman" pitchFamily="18" charset="0"/>
              </a:rPr>
              <a:t>интегрисани приступ уређења ове проблематике на територији Републике Србије </a:t>
            </a:r>
            <a:endParaRPr lang="en-US" sz="2800" b="1" smtClean="0">
              <a:latin typeface="Times New Roman" pitchFamily="18" charset="0"/>
            </a:endParaRPr>
          </a:p>
          <a:p>
            <a:pPr marL="533400" indent="-533400" algn="just" eaLnBrk="1" hangingPunct="1">
              <a:defRPr/>
            </a:pPr>
            <a:r>
              <a:rPr lang="sr-Cyrl-CS" sz="2800" b="1" smtClean="0">
                <a:latin typeface="Times New Roman" pitchFamily="18" charset="0"/>
              </a:rPr>
              <a:t>доприноси успостављању</a:t>
            </a:r>
            <a:r>
              <a:rPr lang="en-US" sz="2800" b="1" smtClean="0">
                <a:latin typeface="Times New Roman" pitchFamily="18" charset="0"/>
              </a:rPr>
              <a:t> </a:t>
            </a:r>
            <a:r>
              <a:rPr lang="sr-Cyrl-CS" sz="2800" b="1" smtClean="0">
                <a:latin typeface="Times New Roman" pitchFamily="18" charset="0"/>
              </a:rPr>
              <a:t>одрживог система којим се обезбеђује</a:t>
            </a:r>
            <a:r>
              <a:rPr lang="en-US" sz="2800" b="1" smtClean="0">
                <a:latin typeface="Times New Roman" pitchFamily="18" charset="0"/>
              </a:rPr>
              <a:t>:</a:t>
            </a:r>
          </a:p>
          <a:p>
            <a:pPr marL="533400" indent="-533400" algn="just" eaLnBrk="1" hangingPunct="1">
              <a:buFontTx/>
              <a:buAutoNum type="arabicPeriod"/>
              <a:defRPr/>
            </a:pPr>
            <a:r>
              <a:rPr lang="sr-Cyrl-CS" sz="2800" b="1" smtClean="0">
                <a:latin typeface="Times New Roman" pitchFamily="18" charset="0"/>
              </a:rPr>
              <a:t> смањење загађења животне средине,</a:t>
            </a:r>
          </a:p>
          <a:p>
            <a:pPr marL="533400" indent="-533400" algn="just" eaLnBrk="1" hangingPunct="1">
              <a:buFontTx/>
              <a:buAutoNum type="arabicPeriod"/>
              <a:defRPr/>
            </a:pPr>
            <a:r>
              <a:rPr lang="sr-Cyrl-CS" sz="2800" b="1" smtClean="0">
                <a:latin typeface="Times New Roman" pitchFamily="18" charset="0"/>
              </a:rPr>
              <a:t> финансијска добит за локалну самоуправу,</a:t>
            </a:r>
          </a:p>
          <a:p>
            <a:pPr marL="533400" indent="-533400" algn="just" eaLnBrk="1" hangingPunct="1">
              <a:buFontTx/>
              <a:buAutoNum type="arabicPeriod"/>
              <a:defRPr/>
            </a:pPr>
            <a:r>
              <a:rPr lang="sr-Cyrl-CS" sz="2800" b="1" smtClean="0">
                <a:latin typeface="Times New Roman" pitchFamily="18" charset="0"/>
              </a:rPr>
              <a:t> развој рециклажне индустрије,</a:t>
            </a:r>
          </a:p>
          <a:p>
            <a:pPr marL="533400" indent="-533400" algn="just" eaLnBrk="1" hangingPunct="1">
              <a:buFontTx/>
              <a:buAutoNum type="arabicPeriod"/>
              <a:defRPr/>
            </a:pPr>
            <a:r>
              <a:rPr lang="sr-Cyrl-CS" sz="2800" b="1" smtClean="0">
                <a:latin typeface="Times New Roman" pitchFamily="18" charset="0"/>
              </a:rPr>
              <a:t> запошљавање локалног становништва</a:t>
            </a:r>
            <a:r>
              <a:rPr lang="sr-Cyrl-CS" sz="2800" smtClean="0">
                <a:latin typeface="Times New Roman" pitchFamily="18" charset="0"/>
              </a:rPr>
              <a:t>. </a:t>
            </a:r>
            <a:endParaRPr lang="en-US" sz="28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sz="2400" smtClean="0">
                <a:latin typeface="Times New Roman" pitchFamily="18" charset="0"/>
              </a:rPr>
              <a:t>ИНФОРМАЦИЈЕ</a:t>
            </a:r>
            <a:endParaRPr lang="en-US" sz="2400" smtClean="0">
              <a:latin typeface="Times New Roman" pitchFamily="18" charset="0"/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smtClean="0">
                <a:latin typeface="Times New Roman" pitchFamily="18" charset="0"/>
                <a:hlinkClick r:id="rId2"/>
              </a:rPr>
              <a:t>www.ekoplan.gov.rs</a:t>
            </a:r>
            <a:endParaRPr lang="en-US" sz="360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sz="3600" smtClean="0">
                <a:latin typeface="Times New Roman" pitchFamily="18" charset="0"/>
                <a:hlinkClick r:id="rId3"/>
              </a:rPr>
              <a:t>www.sepa.gov.rs</a:t>
            </a:r>
            <a:endParaRPr lang="en-US" sz="360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sz="3600" smtClean="0">
                <a:latin typeface="Times New Roman" pitchFamily="18" charset="0"/>
                <a:hlinkClick r:id="rId4"/>
              </a:rPr>
              <a:t>www.sepf.gov.rs</a:t>
            </a:r>
            <a:endParaRPr lang="en-US" sz="360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sz="3600" smtClean="0">
                <a:latin typeface="Times New Roman" pitchFamily="18" charset="0"/>
                <a:hlinkClick r:id="rId5"/>
              </a:rPr>
              <a:t>www.nip.gov.rs</a:t>
            </a:r>
            <a:endParaRPr lang="en-US" sz="360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sz="3600" smtClean="0">
                <a:latin typeface="Times New Roman" pitchFamily="18" charset="0"/>
                <a:hlinkClick r:id="rId6"/>
              </a:rPr>
              <a:t>www.pks.gov.rs</a:t>
            </a:r>
            <a:endParaRPr lang="en-US" sz="360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sz="3600" smtClean="0">
                <a:latin typeface="Times New Roman" pitchFamily="18" charset="0"/>
                <a:hlinkClick r:id="rId7"/>
              </a:rPr>
              <a:t>www.skgo.org</a:t>
            </a:r>
            <a:endParaRPr lang="en-US" sz="3600" smtClean="0">
              <a:latin typeface="Times New Roman" pitchFamily="18" charset="0"/>
            </a:endParaRPr>
          </a:p>
          <a:p>
            <a:pPr eaLnBrk="1" hangingPunct="1">
              <a:defRPr/>
            </a:pPr>
            <a:endParaRPr lang="en-US" sz="36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sr-Latn-CS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4294967295"/>
          </p:nvPr>
        </p:nvSpPr>
        <p:spPr>
          <a:xfrm>
            <a:off x="609600" y="609600"/>
            <a:ext cx="8229600" cy="59436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sr-Cyrl-CS" sz="4000" dirty="0" smtClean="0">
                <a:latin typeface="Times New Roman" pitchFamily="18" charset="0"/>
              </a:rPr>
              <a:t>Одељење за управљање отпадом</a:t>
            </a:r>
            <a:endParaRPr lang="en-US" sz="4000" dirty="0" smtClean="0"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sr-Cyrl-CS" dirty="0" smtClean="0"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sr-Cyrl-CS" dirty="0" smtClean="0">
                <a:latin typeface="Times New Roman" pitchFamily="18" charset="0"/>
              </a:rPr>
              <a:t>Радмила Шеровић</a:t>
            </a:r>
          </a:p>
          <a:p>
            <a:pPr algn="ctr" eaLnBrk="1" hangingPunct="1">
              <a:buFontTx/>
              <a:buNone/>
              <a:defRPr/>
            </a:pPr>
            <a:r>
              <a:rPr lang="sr-Cyrl-CS" dirty="0" smtClean="0">
                <a:latin typeface="Times New Roman" pitchFamily="18" charset="0"/>
              </a:rPr>
              <a:t>Шеф Одсека за управљање комуналним и посебним токовима отпада</a:t>
            </a:r>
            <a:endParaRPr lang="en-US" dirty="0" smtClean="0"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en-US" dirty="0" smtClean="0"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en-US" dirty="0" smtClean="0">
                <a:latin typeface="Times New Roman" pitchFamily="18" charset="0"/>
              </a:rPr>
              <a:t>radmila.serovic@ekoplan.gov.rs</a:t>
            </a:r>
          </a:p>
          <a:p>
            <a:pPr algn="ctr" eaLnBrk="1" hangingPunct="1">
              <a:buFontTx/>
              <a:buNone/>
              <a:defRPr/>
            </a:pPr>
            <a:r>
              <a:rPr lang="en-US" dirty="0" smtClean="0">
                <a:latin typeface="Times New Roman" pitchFamily="18" charset="0"/>
              </a:rPr>
              <a:t>radmila.serovic@gmail.com</a:t>
            </a:r>
          </a:p>
          <a:p>
            <a:pPr algn="ctr" eaLnBrk="1" hangingPunct="1">
              <a:buFontTx/>
              <a:buNone/>
              <a:defRPr/>
            </a:pPr>
            <a:r>
              <a:rPr lang="en-US" dirty="0" smtClean="0">
                <a:latin typeface="Times New Roman" pitchFamily="18" charset="0"/>
              </a:rPr>
              <a:t>011- 31 -31 -225</a:t>
            </a:r>
          </a:p>
          <a:p>
            <a:pPr algn="ctr" eaLnBrk="1" hangingPunct="1">
              <a:buFontTx/>
              <a:buNone/>
              <a:defRPr/>
            </a:pPr>
            <a:r>
              <a:rPr lang="en-US" dirty="0" smtClean="0">
                <a:latin typeface="Times New Roman" pitchFamily="18" charset="0"/>
              </a:rPr>
              <a:t>064 – 81- 66 -359</a:t>
            </a:r>
            <a:endParaRPr lang="sr-Cyrl-CS" dirty="0" smtClean="0"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sr-Cyrl-CS" sz="2400" dirty="0" smtClean="0">
              <a:solidFill>
                <a:srgbClr val="363636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sr-Latn-CS" dirty="0" smtClean="0"/>
          </a:p>
        </p:txBody>
      </p:sp>
      <p:sp>
        <p:nvSpPr>
          <p:cNvPr id="5939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24600"/>
            <a:ext cx="7620000" cy="396875"/>
          </a:xfrm>
          <a:noFill/>
        </p:spPr>
        <p:txBody>
          <a:bodyPr anchor="t"/>
          <a:lstStyle/>
          <a:p>
            <a:pPr algn="l"/>
            <a:endParaRPr lang="en-US" sz="1200" b="1" smtClean="0">
              <a:solidFill>
                <a:srgbClr val="1C7C06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sz="2800" b="1" smtClean="0">
                <a:latin typeface="Times New Roman" pitchFamily="18" charset="0"/>
              </a:rPr>
              <a:t>Постојећ</a:t>
            </a:r>
            <a:r>
              <a:rPr lang="sr-Cyrl-BA" sz="2800" b="1" smtClean="0">
                <a:latin typeface="Times New Roman" pitchFamily="18" charset="0"/>
              </a:rPr>
              <a:t>а законска регулатива из области управљања отпадом</a:t>
            </a:r>
            <a:endParaRPr lang="en-US" sz="2800" b="1" smtClean="0">
              <a:latin typeface="Times New Roman" pitchFamily="18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sr-Cyrl-C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dirty="0" smtClean="0">
                <a:latin typeface="Times New Roman" pitchFamily="18" charset="0"/>
              </a:rPr>
              <a:t>Уредба о листама отпада за прекогранично кретање, садржини и изгледу докумената који прате прекогранично кретанје отпада са упутствима за њихово попуњавање  </a:t>
            </a:r>
            <a:r>
              <a:rPr lang="sr-Cyrl-CS" sz="1800" dirty="0" smtClean="0">
                <a:latin typeface="Times New Roman" pitchFamily="18" charset="0"/>
              </a:rPr>
              <a:t>(Сл.гласник РС, бр 60/09</a:t>
            </a:r>
            <a:r>
              <a:rPr lang="sr-Cyrl-CS" sz="1800" b="1" dirty="0" smtClean="0">
                <a:latin typeface="Times New Roman" pitchFamily="18" charset="0"/>
              </a:rPr>
              <a:t>)</a:t>
            </a:r>
          </a:p>
          <a:p>
            <a:pPr eaLnBrk="1" hangingPunct="1">
              <a:lnSpc>
                <a:spcPct val="80000"/>
              </a:lnSpc>
              <a:defRPr/>
            </a:pPr>
            <a:endParaRPr lang="sr-Cyrl-C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dirty="0" smtClean="0">
                <a:latin typeface="Times New Roman" pitchFamily="18" charset="0"/>
              </a:rPr>
              <a:t>Уредба о  одређивању појединих врста опасног отпада који се могу увозити као секундарна сировина (Сл.гласник РС, бр 60/09)</a:t>
            </a:r>
          </a:p>
          <a:p>
            <a:pPr eaLnBrk="1" hangingPunct="1">
              <a:lnSpc>
                <a:spcPct val="80000"/>
              </a:lnSpc>
              <a:defRPr/>
            </a:pPr>
            <a:endParaRPr lang="sr-Cyrl-C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sr-Cyrl-C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dirty="0" smtClean="0">
                <a:latin typeface="Times New Roman" pitchFamily="18" charset="0"/>
              </a:rPr>
              <a:t>Правилник о садржини документације која се подноси уз захтев за издавање дозволе за увоз, извоз и транзит отпада (Сл.гласник РС, бр 60/09)</a:t>
            </a:r>
          </a:p>
          <a:p>
            <a:pPr eaLnBrk="1" hangingPunct="1">
              <a:lnSpc>
                <a:spcPct val="80000"/>
              </a:lnSpc>
              <a:defRPr/>
            </a:pPr>
            <a:endParaRPr lang="sr-Latn-C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800" b="1" dirty="0" smtClean="0">
                <a:latin typeface="Times New Roman" pitchFamily="18" charset="0"/>
              </a:rPr>
              <a:t>Правилник о обрасцу Документа о кретању отпада и упутство за његово попуњавање</a:t>
            </a:r>
            <a:r>
              <a:rPr lang="sr-Latn-CS" sz="1800" b="1" dirty="0" smtClean="0">
                <a:latin typeface="Times New Roman" pitchFamily="18" charset="0"/>
              </a:rPr>
              <a:t> </a:t>
            </a:r>
            <a:r>
              <a:rPr lang="sr-Cyrl-CS" sz="1800" b="1" dirty="0" smtClean="0">
                <a:latin typeface="Times New Roman" pitchFamily="18" charset="0"/>
              </a:rPr>
              <a:t>(Сл.гласник РС, бр 72/09) </a:t>
            </a:r>
            <a:br>
              <a:rPr lang="sr-Cyrl-CS" sz="1800" b="1" dirty="0" smtClean="0">
                <a:latin typeface="Times New Roman" pitchFamily="18" charset="0"/>
              </a:rPr>
            </a:br>
            <a:endParaRPr lang="sr-Cyrl-C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sr-Cyrl-CS" sz="1800" b="1" dirty="0" smtClean="0">
                <a:latin typeface="Times New Roman" pitchFamily="18" charset="0"/>
              </a:rPr>
              <a:t>Правилник о обрасцу Документа о кретању опасног отпада и упутство за његово попуњавање</a:t>
            </a:r>
            <a:r>
              <a:rPr lang="sr-Latn-CS" sz="1800" b="1" dirty="0" smtClean="0">
                <a:latin typeface="Times New Roman" pitchFamily="18" charset="0"/>
              </a:rPr>
              <a:t> </a:t>
            </a:r>
            <a:r>
              <a:rPr lang="sr-Cyrl-CS" sz="1800" b="1" dirty="0" smtClean="0">
                <a:latin typeface="Times New Roman" pitchFamily="18" charset="0"/>
              </a:rPr>
              <a:t>(Сл.гласник РС, бр 72/09) </a:t>
            </a:r>
            <a:br>
              <a:rPr lang="sr-Cyrl-CS" sz="1800" b="1" dirty="0" smtClean="0">
                <a:latin typeface="Times New Roman" pitchFamily="18" charset="0"/>
              </a:rPr>
            </a:br>
            <a:endParaRPr lang="sr-Latn-C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sr-Cyrl-C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sr-Cyrl-CS" sz="1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Cyrl-CS" sz="3600" b="1" smtClean="0">
                <a:latin typeface="Times New Roman" pitchFamily="18" charset="0"/>
              </a:rPr>
              <a:t>Постојећ</a:t>
            </a:r>
            <a:r>
              <a:rPr lang="sr-Cyrl-BA" sz="3600" b="1" smtClean="0">
                <a:latin typeface="Times New Roman" pitchFamily="18" charset="0"/>
              </a:rPr>
              <a:t>а законска регулатива из области управљања отпадом</a:t>
            </a:r>
            <a:endParaRPr lang="en-US" sz="3600" b="1" smtClean="0">
              <a:latin typeface="Times New Roman" pitchFamily="18" charset="0"/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sr-Cyrl-CS" sz="9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r-Cyrl-CS" sz="1400" b="1" smtClean="0">
                <a:latin typeface="Times New Roman" pitchFamily="18" charset="0"/>
              </a:rPr>
              <a:t>Правилник о обрасцу захтева за издавање дозволе за складиштење, третман и одлагање отпада (Сл.гласник РС, бр 72/09) </a:t>
            </a:r>
            <a:br>
              <a:rPr lang="sr-Cyrl-CS" sz="1400" b="1" smtClean="0">
                <a:latin typeface="Times New Roman" pitchFamily="18" charset="0"/>
              </a:rPr>
            </a:br>
            <a:endParaRPr lang="sr-Cyrl-C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r-Cyrl-CS" sz="1400" b="1" smtClean="0">
                <a:latin typeface="Times New Roman" pitchFamily="18" charset="0"/>
              </a:rPr>
              <a:t>Правилник о изгледу и садржини дозволе за </a:t>
            </a:r>
            <a:r>
              <a:rPr lang="sr-Cyrl-CS" sz="1400" smtClean="0">
                <a:latin typeface="Times New Roman" pitchFamily="18" charset="0"/>
              </a:rPr>
              <a:t>складиштење, третман и одлагање отпада </a:t>
            </a:r>
            <a:r>
              <a:rPr lang="sr-Cyrl-CS" sz="1400" b="1" smtClean="0">
                <a:latin typeface="Times New Roman" pitchFamily="18" charset="0"/>
              </a:rPr>
              <a:t>(Сл.гласник РС, бр 96/09) </a:t>
            </a:r>
            <a:br>
              <a:rPr lang="sr-Cyrl-CS" sz="1400" b="1" smtClean="0">
                <a:latin typeface="Times New Roman" pitchFamily="18" charset="0"/>
              </a:rPr>
            </a:br>
            <a:endParaRPr lang="sr-Cyrl-C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r-Cyrl-CS" sz="1400" b="1" smtClean="0">
                <a:latin typeface="Times New Roman" pitchFamily="18" charset="0"/>
              </a:rPr>
              <a:t>Уредба о производима који после употребе постају посебни токови отпада, обрасцу дневне евиденције о количини и врсти произведених и увезених производа и годишњем изувештају, начину и роковима достављања годишњег извештаја, обвезницима плаћања накнада, критеријумима за</a:t>
            </a:r>
            <a:r>
              <a:rPr lang="sr-Cyrl-CS" sz="1400" smtClean="0">
                <a:latin typeface="Times New Roman" pitchFamily="18" charset="0"/>
              </a:rPr>
              <a:t> </a:t>
            </a:r>
            <a:r>
              <a:rPr lang="sr-Cyrl-CS" sz="1400" b="1" smtClean="0">
                <a:latin typeface="Times New Roman" pitchFamily="18" charset="0"/>
              </a:rPr>
              <a:t>обрачун, висину и начин обрачунавања и плаћања накнаде отпадом</a:t>
            </a:r>
            <a:r>
              <a:rPr lang="sr-Latn-CS" sz="1400" b="1" smtClean="0">
                <a:latin typeface="Times New Roman" pitchFamily="18" charset="0"/>
              </a:rPr>
              <a:t>         </a:t>
            </a:r>
            <a:r>
              <a:rPr lang="sr-Cyrl-CS" sz="1400" b="1" smtClean="0">
                <a:latin typeface="Times New Roman" pitchFamily="18" charset="0"/>
              </a:rPr>
              <a:t>(Сл.гласник РС, бр 89/09) </a:t>
            </a:r>
          </a:p>
          <a:p>
            <a:pPr eaLnBrk="1" hangingPunct="1">
              <a:lnSpc>
                <a:spcPct val="80000"/>
              </a:lnSpc>
            </a:pPr>
            <a:endParaRPr lang="sr-Cyrl-C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r-Cyrl-CS" sz="1400" b="1" smtClean="0">
                <a:latin typeface="Times New Roman" pitchFamily="18" charset="0"/>
              </a:rPr>
              <a:t>Измене и допуне (Сл.гласник РС, бр 8/2010)</a:t>
            </a:r>
          </a:p>
          <a:p>
            <a:pPr eaLnBrk="1" hangingPunct="1">
              <a:lnSpc>
                <a:spcPct val="80000"/>
              </a:lnSpc>
            </a:pPr>
            <a:endParaRPr lang="sr-Cyrl-C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r-Cyrl-CS" sz="1400" b="1" smtClean="0">
                <a:latin typeface="Times New Roman" pitchFamily="18" charset="0"/>
              </a:rPr>
              <a:t>Правилник о начину и поступку управљања отпадним  гумама (Сл.гласник РС, бр 104/09)</a:t>
            </a:r>
          </a:p>
          <a:p>
            <a:pPr eaLnBrk="1" hangingPunct="1">
              <a:lnSpc>
                <a:spcPct val="80000"/>
              </a:lnSpc>
            </a:pPr>
            <a:r>
              <a:rPr lang="sr-Cyrl-CS" sz="1400" b="1" smtClean="0">
                <a:latin typeface="Times New Roman" pitchFamily="18" charset="0"/>
              </a:rPr>
              <a:t>Правилник о начину и поступку управљања отпадним  уљима  (Сл.гласник РС, бр 71/10)</a:t>
            </a:r>
          </a:p>
          <a:p>
            <a:pPr eaLnBrk="1" hangingPunct="1">
              <a:lnSpc>
                <a:spcPct val="80000"/>
              </a:lnSpc>
            </a:pPr>
            <a:endParaRPr lang="sr-Cyrl-C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r-Cyrl-CS" sz="1400" b="1" smtClean="0">
                <a:latin typeface="Times New Roman" pitchFamily="18" charset="0"/>
              </a:rPr>
              <a:t>Правилник о начину и поступку управљања отпадом који садржи азбест  (Сл.гласник РС, бр 75/10)</a:t>
            </a:r>
          </a:p>
          <a:p>
            <a:pPr eaLnBrk="1" hangingPunct="1">
              <a:lnSpc>
                <a:spcPct val="80000"/>
              </a:lnSpc>
            </a:pPr>
            <a:endParaRPr lang="en-U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1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sr-Cyrl-CS" sz="2400" b="1" smtClean="0">
                <a:latin typeface="Times New Roman" pitchFamily="18" charset="0"/>
              </a:rPr>
              <a:t>Постојећ</a:t>
            </a:r>
            <a:r>
              <a:rPr lang="sr-Cyrl-BA" sz="2400" b="1" smtClean="0">
                <a:latin typeface="Times New Roman" pitchFamily="18" charset="0"/>
              </a:rPr>
              <a:t>а законска регулатива из области управљања отпадом</a:t>
            </a:r>
            <a:endParaRPr lang="en-US" sz="2400" b="1" smtClean="0">
              <a:latin typeface="Times New Roman" pitchFamily="18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Cyrl-CS" sz="1400" b="1" smtClean="0">
                <a:latin typeface="Times New Roman" pitchFamily="18" charset="0"/>
              </a:rPr>
              <a:t>Правилник о врстама амбалаже са дугим веком трајања</a:t>
            </a:r>
            <a:r>
              <a:rPr lang="sr-Latn-CS" sz="1400" b="1" smtClean="0">
                <a:latin typeface="Times New Roman" pitchFamily="18" charset="0"/>
              </a:rPr>
              <a:t> </a:t>
            </a:r>
            <a:r>
              <a:rPr lang="sr-Cyrl-CS" sz="1400" b="1" smtClean="0">
                <a:latin typeface="Times New Roman" pitchFamily="18" charset="0"/>
              </a:rPr>
              <a:t>(Сл.гласник РС, бр 70/09)</a:t>
            </a:r>
            <a:br>
              <a:rPr lang="sr-Cyrl-CS" sz="1400" b="1" smtClean="0">
                <a:latin typeface="Times New Roman" pitchFamily="18" charset="0"/>
              </a:rPr>
            </a:br>
            <a:endParaRPr lang="sr-Cyrl-C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400" b="1" smtClean="0">
                <a:latin typeface="Times New Roman" pitchFamily="18" charset="0"/>
              </a:rPr>
              <a:t>Правилник о критеријумима за одређивање шта може бити  амбалажа, са примерима за примену критеријума и листи српских стандарда који се односе на основне захтеве које амбалажа мора да испуњава за стављање у промет(Сл.гласник РС, бр 70/09)</a:t>
            </a:r>
            <a:br>
              <a:rPr lang="sr-Cyrl-CS" sz="1400" b="1" smtClean="0">
                <a:latin typeface="Times New Roman" pitchFamily="18" charset="0"/>
              </a:rPr>
            </a:br>
            <a:endParaRPr lang="sr-Cyrl-C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400" b="1" smtClean="0">
                <a:latin typeface="Times New Roman" pitchFamily="18" charset="0"/>
              </a:rPr>
              <a:t>Правилник о годишњој количини амбалажног отпада по врсти за које се обавезно обезбеђује простор за преузимање, сакупљање, разврставање и привремено складиштење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400" b="1" smtClean="0">
                <a:latin typeface="Times New Roman" pitchFamily="18" charset="0"/>
              </a:rPr>
              <a:t>        </a:t>
            </a:r>
            <a:r>
              <a:rPr lang="sr-Cyrl-CS" sz="1400" b="1" smtClean="0">
                <a:latin typeface="Times New Roman" pitchFamily="18" charset="0"/>
              </a:rPr>
              <a:t>(Сл.гласник РС, бр 70/09)</a:t>
            </a:r>
            <a:br>
              <a:rPr lang="sr-Cyrl-CS" sz="1400" b="1" smtClean="0">
                <a:latin typeface="Times New Roman" pitchFamily="18" charset="0"/>
              </a:rPr>
            </a:br>
            <a:endParaRPr lang="sr-Latn-CS" sz="1400" b="1" smtClean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defRPr/>
            </a:pPr>
            <a:r>
              <a:rPr lang="sr-Cyrl-CS" sz="1400" b="1" smtClean="0">
                <a:latin typeface="Times New Roman" pitchFamily="18" charset="0"/>
              </a:rPr>
              <a:t>Правилник о начину нумерисања, скраћеницама и симболима на којима се заснива систем идентификације и означавања амбалажних материјала(Сл.гласник РС, бр 70/09)</a:t>
            </a:r>
            <a:br>
              <a:rPr lang="sr-Cyrl-CS" sz="1400" b="1" smtClean="0">
                <a:latin typeface="Times New Roman" pitchFamily="18" charset="0"/>
              </a:rPr>
            </a:br>
            <a:endParaRPr lang="sr-Cyrl-C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sr-Cyrl-C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400" b="1" smtClean="0">
                <a:latin typeface="Times New Roman" pitchFamily="18" charset="0"/>
              </a:rPr>
              <a:t>Правилник о врсти и годишњој количини амбалаже коришћене за упаковану робу стављену у промет за коју произвођач, увозник, пакер/пунилац и испоручилац није дужан да обезбеди управљљње амбалажним отпадом</a:t>
            </a:r>
            <a:r>
              <a:rPr lang="sr-Latn-CS" sz="1400" b="1" smtClean="0">
                <a:latin typeface="Times New Roman" pitchFamily="18" charset="0"/>
              </a:rPr>
              <a:t>         </a:t>
            </a:r>
            <a:r>
              <a:rPr lang="sr-Cyrl-CS" sz="1400" b="1" smtClean="0">
                <a:latin typeface="Times New Roman" pitchFamily="18" charset="0"/>
              </a:rPr>
              <a:t>(Сл.гласник РС, бр 70/09)</a:t>
            </a:r>
            <a:br>
              <a:rPr lang="sr-Cyrl-CS" sz="1400" b="1" smtClean="0">
                <a:latin typeface="Times New Roman" pitchFamily="18" charset="0"/>
              </a:rPr>
            </a:br>
            <a:endParaRPr lang="sr-Latn-C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1400" b="1" smtClean="0">
                <a:latin typeface="Times New Roman" pitchFamily="18" charset="0"/>
              </a:rPr>
              <a:t>Правилник о граничној вредности укупног нивоа концентрације олова, кадмијума, живе и шестовалентног хрома у амбалажи или њеним компонентама, изузецима од примене и року за примену граничне вредности(Сл.гласник РС, бр 70/09)</a:t>
            </a:r>
            <a:br>
              <a:rPr lang="sr-Cyrl-CS" sz="1400" b="1" smtClean="0">
                <a:latin typeface="Times New Roman" pitchFamily="18" charset="0"/>
              </a:rPr>
            </a:br>
            <a:endParaRPr lang="sr-Cyrl-C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sr-Cyrl-CS" sz="1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4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 idx="4294967295"/>
          </p:nvPr>
        </p:nvSpPr>
        <p:spPr>
          <a:xfrm>
            <a:off x="685800" y="228600"/>
            <a:ext cx="7696200" cy="1524000"/>
          </a:xfrm>
        </p:spPr>
        <p:txBody>
          <a:bodyPr anchor="b" anchorCtr="1"/>
          <a:lstStyle/>
          <a:p>
            <a:pPr algn="ctr" eaLnBrk="1" hangingPunct="1">
              <a:defRPr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Законодавство ЕУ у области управљања отпадом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4294967295"/>
          </p:nvPr>
        </p:nvSpPr>
        <p:spPr>
          <a:xfrm>
            <a:off x="457200" y="1752600"/>
            <a:ext cx="8305800" cy="4648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endParaRPr lang="sr-Latn-CS" sz="20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2000" b="1" smtClean="0">
                <a:latin typeface="Times New Roman" pitchFamily="18" charset="0"/>
                <a:cs typeface="Times New Roman" pitchFamily="18" charset="0"/>
              </a:rPr>
              <a:t>Директива Савета 2008/89/ЕC о отпаду која замењује и допуњује Оквирну директиву 75/442/ЕЕC, 2006/12/ЕC</a:t>
            </a:r>
            <a:endParaRPr lang="sr-Cyrl-CS" sz="20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2000" b="1" smtClean="0">
                <a:latin typeface="Times New Roman" pitchFamily="18" charset="0"/>
                <a:cs typeface="Times New Roman" pitchFamily="18" charset="0"/>
              </a:rPr>
              <a:t>Директива Савета 99/31/ЕC о депонијама</a:t>
            </a:r>
            <a:endParaRPr lang="sr-Cyrl-CS" sz="20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2000" b="1" smtClean="0">
                <a:latin typeface="Times New Roman" pitchFamily="18" charset="0"/>
                <a:cs typeface="Times New Roman" pitchFamily="18" charset="0"/>
              </a:rPr>
              <a:t>Директива Савета 2000/76/ЕC о спаљивању отпада</a:t>
            </a:r>
            <a:endParaRPr lang="sr-Cyrl-CS" sz="20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2000" b="1" smtClean="0">
                <a:latin typeface="Times New Roman" pitchFamily="18" charset="0"/>
                <a:cs typeface="Times New Roman" pitchFamily="18" charset="0"/>
              </a:rPr>
              <a:t>Директива Савета 94/62/ЕC о амбалажи и амбалажном отпаду допуњена Директивом 2005/20/ЕC, 2004/12/ЕC, 1882/2003/ЕC</a:t>
            </a:r>
            <a:endParaRPr lang="sr-Cyrl-CS" sz="20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2000" b="1" smtClean="0">
                <a:latin typeface="Times New Roman" pitchFamily="18" charset="0"/>
                <a:cs typeface="Times New Roman" pitchFamily="18" charset="0"/>
              </a:rPr>
              <a:t>Директива Савета 2006/66/EC која замењује и допуњује Директиву 91/157/ЕЕC о батеријама и акумулаторима који садрже опасне супстанце</a:t>
            </a:r>
            <a:endParaRPr lang="sr-Cyrl-CS" sz="20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2000" b="1" smtClean="0">
                <a:latin typeface="Times New Roman" pitchFamily="18" charset="0"/>
                <a:cs typeface="Times New Roman" pitchFamily="18" charset="0"/>
              </a:rPr>
              <a:t>Директива Савета 75/439/ЕЕC о одлагању отпадних уља</a:t>
            </a:r>
            <a:endParaRPr lang="sr-Cyrl-CS" sz="20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sr-Latn-CS" sz="2000" b="1" smtClean="0">
                <a:latin typeface="Times New Roman" pitchFamily="18" charset="0"/>
                <a:cs typeface="Times New Roman" pitchFamily="18" charset="0"/>
              </a:rPr>
              <a:t>Директива Савета 91/689/ЕЕC о опасном отпаду допуњена Директивом 94/31/ЕC и 166/2006/ЕC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 idx="4294967295"/>
          </p:nvPr>
        </p:nvSpPr>
        <p:spPr>
          <a:xfrm>
            <a:off x="762000" y="533400"/>
            <a:ext cx="7696200" cy="1371600"/>
          </a:xfrm>
        </p:spPr>
        <p:txBody>
          <a:bodyPr anchor="b" anchorCtr="1"/>
          <a:lstStyle/>
          <a:p>
            <a:pPr algn="ctr" eaLnBrk="1" hangingPunct="1">
              <a:defRPr/>
            </a:pPr>
            <a:r>
              <a:rPr lang="ru-RU" sz="2400" b="1" smtClean="0"/>
              <a:t/>
            </a:r>
            <a:br>
              <a:rPr lang="ru-RU" sz="2400" b="1" smtClean="0"/>
            </a:br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sz="2400" b="1" smtClean="0"/>
              <a:t/>
            </a:r>
            <a:br>
              <a:rPr lang="en-US" sz="2400" b="1" smtClean="0"/>
            </a:br>
            <a:r>
              <a:rPr lang="ru-RU" sz="2400" b="1" smtClean="0"/>
              <a:t>Законодавство ЕУ у области управљања отпадом</a:t>
            </a:r>
            <a:endParaRPr lang="en-US" sz="240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4294967295"/>
          </p:nvPr>
        </p:nvSpPr>
        <p:spPr>
          <a:xfrm>
            <a:off x="457200" y="2735263"/>
            <a:ext cx="8153400" cy="3044825"/>
          </a:xfrm>
        </p:spPr>
        <p:txBody>
          <a:bodyPr/>
          <a:lstStyle/>
          <a:p>
            <a:pPr marL="0" indent="0" eaLnBrk="1" hangingPunct="1">
              <a:buFont typeface="Arial" charset="0"/>
              <a:buChar char="•"/>
              <a:defRPr/>
            </a:pPr>
            <a:r>
              <a:rPr lang="da-DK" sz="2000" b="1" smtClean="0">
                <a:latin typeface="Times New Roman" pitchFamily="18" charset="0"/>
                <a:cs typeface="Times New Roman" pitchFamily="18" charset="0"/>
              </a:rPr>
              <a:t>Директива Савета 96/59/ЕC о одлагању PCB и PCT</a:t>
            </a:r>
            <a:endParaRPr lang="sr-Cyrl-CS" sz="20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Char char="•"/>
              <a:defRPr/>
            </a:pPr>
            <a:r>
              <a:rPr lang="da-DK" sz="2000" b="1" smtClean="0">
                <a:latin typeface="Times New Roman" pitchFamily="18" charset="0"/>
                <a:cs typeface="Times New Roman" pitchFamily="18" charset="0"/>
              </a:rPr>
              <a:t>Директива Савета 2000/53/ЕC о истрошеним возилима</a:t>
            </a:r>
            <a:endParaRPr lang="sr-Cyrl-CS" sz="20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Char char="•"/>
              <a:defRPr/>
            </a:pPr>
            <a:r>
              <a:rPr lang="da-DK" sz="2000" b="1" smtClean="0">
                <a:latin typeface="Times New Roman" pitchFamily="18" charset="0"/>
                <a:cs typeface="Times New Roman" pitchFamily="18" charset="0"/>
              </a:rPr>
              <a:t>Директива 2002/96/ЕC о отпаду од електричне и електронске опреме</a:t>
            </a:r>
            <a:endParaRPr lang="sr-Cyrl-CS" sz="20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Char char="•"/>
              <a:defRPr/>
            </a:pPr>
            <a:r>
              <a:rPr lang="da-DK" sz="2000" b="1" smtClean="0">
                <a:latin typeface="Times New Roman" pitchFamily="18" charset="0"/>
                <a:cs typeface="Times New Roman" pitchFamily="18" charset="0"/>
              </a:rPr>
              <a:t>Директива 86/278/ЕЕC о заштити животне средине и посебно земљишта у случају коришћења секундарних ђубрива у пољопривреди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2350</TotalTime>
  <Words>2300</Words>
  <Application>Microsoft Office PowerPoint</Application>
  <PresentationFormat>On-screen Show (4:3)</PresentationFormat>
  <Paragraphs>413</Paragraphs>
  <Slides>49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6" baseType="lpstr">
      <vt:lpstr>Times New Roman</vt:lpstr>
      <vt:lpstr>Arial</vt:lpstr>
      <vt:lpstr>Verdana</vt:lpstr>
      <vt:lpstr>Wingdings</vt:lpstr>
      <vt:lpstr>Tahoma</vt:lpstr>
      <vt:lpstr>Globe</vt:lpstr>
      <vt:lpstr>Ocean</vt:lpstr>
      <vt:lpstr>Република Србија Министарство животне средине и просторног планирања</vt:lpstr>
      <vt:lpstr>Садржај:</vt:lpstr>
      <vt:lpstr>Постојећа законска регулатива из области управљања отпадом</vt:lpstr>
      <vt:lpstr>Постојећа законска регулатива из области управљања отпадом</vt:lpstr>
      <vt:lpstr>Постојећа законска регулатива из области управљања отпадом</vt:lpstr>
      <vt:lpstr>Постојећа законска регулатива из области управљања отпадом</vt:lpstr>
      <vt:lpstr>Постојећа законска регулатива из области управљања отпадом</vt:lpstr>
      <vt:lpstr> Законодавство ЕУ у области управљања отпадом</vt:lpstr>
      <vt:lpstr>   Законодавство ЕУ у области управљања отпадом</vt:lpstr>
      <vt:lpstr>Основне информације  </vt:lpstr>
      <vt:lpstr>Институционални оквир у области управљања отпадом у  Републици Србији</vt:lpstr>
      <vt:lpstr>   Субјекти система  заштите животне средине  </vt:lpstr>
      <vt:lpstr>Субјекти система  заштите животне средине</vt:lpstr>
      <vt:lpstr>Национална Стратегија Управљања Отпадом  Влда Републике Србије усвојила 2003.године.  Национална Стратегија представља базни документ који обезбеђује услове за рационално и одрживо управљање отпадом на нивоу Републике.  Ревизија  -  2009. и 2010. године.   Упућена на мишљење ресорним министарствима   Усвојена  25. априла  2010. године  Објављена  (Сл.гласник РС, бр 29/10),   2. маја  2010. године  </vt:lpstr>
      <vt:lpstr>Краткорочни циљеви (2010-2014)</vt:lpstr>
      <vt:lpstr>Дугорочни циљеви (2015-2019)</vt:lpstr>
      <vt:lpstr> Опасан отпад </vt:lpstr>
      <vt:lpstr>Slide 18</vt:lpstr>
      <vt:lpstr>Slide 19</vt:lpstr>
      <vt:lpstr>Slide 20</vt:lpstr>
      <vt:lpstr>(Сл.гласник РС, бр 36/09)   ЗАКОН О УПРАВЉАЊУ ОТПАДОМ   ЗАКОН О АМБАЛАЖИ И АМБАЛАЖНОМ ОТПАДУ</vt:lpstr>
      <vt:lpstr> ЗАКОН О УПРАВЉАЊУ ОТПАДОМ  (Сл.гласник РС, бр 36/09)  </vt:lpstr>
      <vt:lpstr>Закон о управљању отпадом  (Сл.гласник РС, бр 36/09) </vt:lpstr>
      <vt:lpstr>Закон о управљању отпадом  (Сл.гласник РС, бр 36/09) </vt:lpstr>
      <vt:lpstr>Закон о управљању отпадом  (Сл.гласник РС, бр 36/09) </vt:lpstr>
      <vt:lpstr>Закон о управљању отпадом  (Сл.гласник РС, бр 36/09) </vt:lpstr>
      <vt:lpstr>Закон о управљању отпадом  (Сл.гласник РС, бр 36/09) </vt:lpstr>
      <vt:lpstr>Закон о управљању отпадом („Сл.гласник РС“, бр 36/09)</vt:lpstr>
      <vt:lpstr>Закон о управљању отпадом („Сл.гласник РС“, бр 36/09)</vt:lpstr>
      <vt:lpstr>Закон о управљању отпадом  („Сл.гласник РС“, бр 36/09)</vt:lpstr>
      <vt:lpstr>Закон о управљању отпадом  („Сл.гласник РС“, бр 36/09)</vt:lpstr>
      <vt:lpstr>Закон о управљању отпадом  („Сл.гласник РС“, бр 36/09)</vt:lpstr>
      <vt:lpstr>Закон о управљању отпадом  („Сл.гласник РС“, бр 36/09)</vt:lpstr>
      <vt:lpstr>Закон о управљању отпадом („Сл.гласник РС“, бр 36/09)</vt:lpstr>
      <vt:lpstr>Закон о управљању отпадом („Сл.гласник РС“, бр 36/09)</vt:lpstr>
      <vt:lpstr>Закон о управљању отпадом („Сл.гласник РС“, бр 36/09)</vt:lpstr>
      <vt:lpstr>Закон о управљању отпадом („Сл.гласник РС“, бр 36/09)</vt:lpstr>
      <vt:lpstr>Закон о управљању отпадом („Сл.гласник РС“, бр 36/09)</vt:lpstr>
      <vt:lpstr>Закон о управљању отпадом („Сл.гласник РС“, бр 36/09)</vt:lpstr>
      <vt:lpstr>Закон о управљању отпадом („Сл.гласник РС“, бр 36/09)</vt:lpstr>
      <vt:lpstr>Закон о управљању отпадом („Сл.гласник РС“, бр 36/09)</vt:lpstr>
      <vt:lpstr>Закон о управљању отпадом („Сл.гласник РС“, бр 36/09)</vt:lpstr>
      <vt:lpstr>Закон о амбалажи и амбалажном отпаду („Сл.гласник РС“, бр 36/09)</vt:lpstr>
      <vt:lpstr>Закон о амбалажи и амбалажном отпаду („Сл.гласник РС“, бр 36/09)</vt:lpstr>
      <vt:lpstr>Закон о амбалажи и амбалажном отпаду („Сл.гласник РС“, бр 36/09)</vt:lpstr>
      <vt:lpstr>Закон о амбалажи и амбалажном отпаду („Сл.гласник РС“, бр 36/09)</vt:lpstr>
      <vt:lpstr>Ново законодавство у области управљања отпадом  представља</vt:lpstr>
      <vt:lpstr>ИНФОРМАЦИЈЕ</vt:lpstr>
      <vt:lpstr>Slide 49</vt:lpstr>
    </vt:vector>
  </TitlesOfParts>
  <Company>Agencija za zastitu zivotne sredine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Vladan Kojanic</dc:creator>
  <cp:lastModifiedBy>Vladica</cp:lastModifiedBy>
  <cp:revision>154</cp:revision>
  <dcterms:created xsi:type="dcterms:W3CDTF">2006-04-05T12:21:35Z</dcterms:created>
  <dcterms:modified xsi:type="dcterms:W3CDTF">2010-10-22T16:58:11Z</dcterms:modified>
</cp:coreProperties>
</file>