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7" r:id="rId15"/>
    <p:sldId id="276" r:id="rId16"/>
    <p:sldId id="280" r:id="rId17"/>
    <p:sldId id="269" r:id="rId18"/>
    <p:sldId id="270" r:id="rId19"/>
    <p:sldId id="271" r:id="rId20"/>
    <p:sldId id="272" r:id="rId21"/>
    <p:sldId id="273" r:id="rId22"/>
    <p:sldId id="278" r:id="rId23"/>
    <p:sldId id="279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D8EFA-F4BF-45F2-9AD4-974AB95B07F2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47897-FE0C-431A-BE26-B1537BAFB8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D8EFA-F4BF-45F2-9AD4-974AB95B07F2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47897-FE0C-431A-BE26-B1537BAFB8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D8EFA-F4BF-45F2-9AD4-974AB95B07F2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47897-FE0C-431A-BE26-B1537BAFB8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D8EFA-F4BF-45F2-9AD4-974AB95B07F2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47897-FE0C-431A-BE26-B1537BAFB8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D8EFA-F4BF-45F2-9AD4-974AB95B07F2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47897-FE0C-431A-BE26-B1537BAFB8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D8EFA-F4BF-45F2-9AD4-974AB95B07F2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47897-FE0C-431A-BE26-B1537BAFB8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D8EFA-F4BF-45F2-9AD4-974AB95B07F2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47897-FE0C-431A-BE26-B1537BAFB8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D8EFA-F4BF-45F2-9AD4-974AB95B07F2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47897-FE0C-431A-BE26-B1537BAFB8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D8EFA-F4BF-45F2-9AD4-974AB95B07F2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47897-FE0C-431A-BE26-B1537BAFB8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D8EFA-F4BF-45F2-9AD4-974AB95B07F2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47897-FE0C-431A-BE26-B1537BAFB8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D8EFA-F4BF-45F2-9AD4-974AB95B07F2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47897-FE0C-431A-BE26-B1537BAFB8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75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5D8EFA-F4BF-45F2-9AD4-974AB95B07F2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47897-FE0C-431A-BE26-B1537BAFB88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762000" y="436603"/>
            <a:ext cx="79248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Cyrl-CS" sz="36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Eurostar Black Extended" pitchFamily="34" charset="0"/>
                <a:ea typeface="Times New Roman" pitchFamily="18" charset="0"/>
                <a:cs typeface="Tahoma" pitchFamily="34" charset="0"/>
              </a:rPr>
              <a:t>ENVI</a:t>
            </a:r>
            <a:r>
              <a:rPr kumimoji="0" lang="sr-Cyrl-C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Eurostar Black Extended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Eurostar Black Extended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sr-Cyrl-CS" sz="36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Eurostar Black Extended" pitchFamily="34" charset="0"/>
                <a:ea typeface="Times New Roman" pitchFamily="18" charset="0"/>
                <a:cs typeface="Tahoma" pitchFamily="34" charset="0"/>
              </a:rPr>
              <a:t>TECH</a:t>
            </a:r>
            <a:r>
              <a:rPr kumimoji="0" lang="sr-Cyrl-CS" sz="9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Verdana" pitchFamily="34" charset="0"/>
                <a:ea typeface="Times New Roman" pitchFamily="18" charset="0"/>
                <a:cs typeface="Tahoma" pitchFamily="34" charset="0"/>
              </a:rPr>
              <a:t> </a:t>
            </a:r>
            <a:endParaRPr kumimoji="0" lang="en-US" sz="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Cyrl-CS" sz="900" b="1" i="0" u="none" strike="noStrike" cap="none" normalizeH="0" baseline="0" dirty="0" smtClean="0">
                <a:ln>
                  <a:noFill/>
                </a:ln>
                <a:solidFill>
                  <a:srgbClr val="17365D"/>
                </a:solidFill>
                <a:effectLst/>
                <a:latin typeface="Verdana" pitchFamily="34" charset="0"/>
                <a:ea typeface="Times New Roman" pitchFamily="18" charset="0"/>
                <a:cs typeface="Tahoma" pitchFamily="34" charset="0"/>
              </a:rPr>
              <a:t>ДРУШТВО ЗА ИНЖЕЊЕРИНГ, УСЛУГЕ И ПОСРЕДОВАЊЕ Д.O.O.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17365D"/>
                </a:solidFill>
                <a:effectLst/>
                <a:latin typeface="Verdana" pitchFamily="34" charset="0"/>
                <a:ea typeface="Times New Roman" pitchFamily="18" charset="0"/>
                <a:cs typeface="Tahoma" pitchFamily="34" charset="0"/>
              </a:rPr>
              <a:t>M</a:t>
            </a:r>
            <a:r>
              <a:rPr lang="sr-Cyrl-RS" sz="900" dirty="0" smtClean="0">
                <a:solidFill>
                  <a:srgbClr val="17365D"/>
                </a:solidFill>
                <a:latin typeface="Verdana" pitchFamily="34" charset="0"/>
                <a:ea typeface="Times New Roman" pitchFamily="18" charset="0"/>
                <a:cs typeface="Tahoma" pitchFamily="34" charset="0"/>
              </a:rPr>
              <a:t>илутина Миланковића 7 /зграда компаније </a:t>
            </a:r>
            <a:r>
              <a:rPr lang="en-US" sz="1200" b="1" dirty="0" err="1" smtClean="0">
                <a:solidFill>
                  <a:srgbClr val="17365D"/>
                </a:solidFill>
                <a:latin typeface="Verdana" pitchFamily="34" charset="0"/>
                <a:ea typeface="Times New Roman" pitchFamily="18" charset="0"/>
                <a:cs typeface="Tahoma" pitchFamily="34" charset="0"/>
              </a:rPr>
              <a:t>gorenje</a:t>
            </a:r>
            <a:r>
              <a:rPr lang="sr-Cyrl-RS" sz="900" dirty="0" smtClean="0">
                <a:solidFill>
                  <a:srgbClr val="17365D"/>
                </a:solidFill>
                <a:latin typeface="Verdana" pitchFamily="34" charset="0"/>
                <a:ea typeface="Times New Roman" pitchFamily="18" charset="0"/>
                <a:cs typeface="Tahoma" pitchFamily="34" charset="0"/>
              </a:rPr>
              <a:t> 11070 </a:t>
            </a:r>
            <a:r>
              <a:rPr kumimoji="0" lang="sr-Cyrl-CS" sz="900" b="0" i="0" u="none" strike="noStrike" cap="none" normalizeH="0" baseline="0" dirty="0" smtClean="0">
                <a:ln>
                  <a:noFill/>
                </a:ln>
                <a:solidFill>
                  <a:srgbClr val="17365D"/>
                </a:solidFill>
                <a:effectLst/>
                <a:latin typeface="Verdana" pitchFamily="34" charset="0"/>
                <a:ea typeface="Times New Roman" pitchFamily="18" charset="0"/>
                <a:cs typeface="Tahoma" pitchFamily="34" charset="0"/>
              </a:rPr>
              <a:t>Београд;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Cyrl-CS" sz="900" b="0" i="0" u="none" strike="noStrike" cap="none" normalizeH="0" baseline="0" dirty="0" smtClean="0">
                <a:ln>
                  <a:noFill/>
                </a:ln>
                <a:solidFill>
                  <a:srgbClr val="17365D"/>
                </a:solidFill>
                <a:effectLst/>
                <a:latin typeface="Verdana" pitchFamily="34" charset="0"/>
                <a:ea typeface="Times New Roman" pitchFamily="18" charset="0"/>
                <a:cs typeface="Tahoma" pitchFamily="34" charset="0"/>
              </a:rPr>
              <a:t>Тел. 011 3539 828  факс 011 3539 806; e-mail: </a:t>
            </a:r>
            <a:r>
              <a:rPr kumimoji="0" lang="it-IT" sz="900" b="0" i="0" u="none" strike="noStrike" cap="none" normalizeH="0" baseline="0" dirty="0" smtClean="0">
                <a:ln>
                  <a:noFill/>
                </a:ln>
                <a:solidFill>
                  <a:srgbClr val="17365D"/>
                </a:solidFill>
                <a:effectLst/>
                <a:latin typeface="Verdana" pitchFamily="34" charset="0"/>
                <a:ea typeface="Times New Roman" pitchFamily="18" charset="0"/>
                <a:cs typeface="Tahoma" pitchFamily="34" charset="0"/>
              </a:rPr>
              <a:t>office</a:t>
            </a:r>
            <a:r>
              <a:rPr kumimoji="0" lang="sr-Cyrl-CS" sz="900" b="0" i="0" u="none" strike="noStrike" cap="none" normalizeH="0" baseline="0" dirty="0" smtClean="0">
                <a:ln>
                  <a:noFill/>
                </a:ln>
                <a:solidFill>
                  <a:srgbClr val="17365D"/>
                </a:solidFill>
                <a:effectLst/>
                <a:latin typeface="Verdana" pitchFamily="34" charset="0"/>
                <a:ea typeface="Times New Roman" pitchFamily="18" charset="0"/>
                <a:cs typeface="Tahoma" pitchFamily="34" charset="0"/>
              </a:rPr>
              <a:t>@envitech.rs</a:t>
            </a:r>
            <a:endParaRPr kumimoji="0" lang="sr-Cyrl-C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456021"/>
            <a:ext cx="91440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Cyrl-CS" sz="3200" b="1" i="0" u="none" strike="noStrike" cap="none" normalizeH="0" baseline="0" dirty="0" smtClean="0">
                <a:ln>
                  <a:noFill/>
                </a:ln>
                <a:solidFill>
                  <a:srgbClr val="00336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ТИПСКО ИДЕЈНО–ТЕХНИЧКО РЕШЕЊЕ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Cyrl-CS" sz="3200" b="1" i="0" u="none" strike="noStrike" cap="none" normalizeH="0" baseline="0" dirty="0" smtClean="0">
                <a:ln>
                  <a:noFill/>
                </a:ln>
                <a:solidFill>
                  <a:srgbClr val="00336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ЦЕНТАРА ЗА САКУПЉАЊЕ И ПОСТРОЈЕЊА ЗА УПРАВЉАЊЕ КОМУНАЛНИМ И ДРУГИМ ОТПАДОМ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Cyrl-CS" sz="3200" b="1" i="0" u="none" strike="noStrike" cap="none" normalizeH="0" baseline="0" dirty="0" smtClean="0">
                <a:ln>
                  <a:noFill/>
                </a:ln>
                <a:solidFill>
                  <a:srgbClr val="00336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НА ТЕРИТОРИЈИ РЕПУБЛИКЕ СРБИЈЕ</a:t>
            </a:r>
            <a:endParaRPr kumimoji="0" lang="sr-Cyrl-C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1295400"/>
            <a:ext cx="85344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ОБЈЕКТИ СУ ПРОЈЕКТОВАНИ ТАКО ДА ПРУЖЕ ДОВОЉНО ПРОСТОРА ЗА ВИШЕДНЕВНО УСКЛАДИШТЕЊЕ, А ДА ПРИ ТОМЕ НЕ УГРОЗЕ ЛОКАЛНИ ТРАНСПОРТ, МАНИПУЛАЦИЈУ, ФУНКЦИОНИСАЊЕ ЉУДИ, МАШИНА, ОПРЕМЕ И ИНФРАСТРУКТУРЕ. ПРИ ТОМЕ СЕ ВОДИЛО РАЧУНА ПРВЕНСТВЕНО О БЕЗБЕДНОСТИ И ЗДРАВЉУ ЉУДИ И ЖИВОТНЕ СРЕДИНЕ. ЦЕЛА ПОВРШИНА САКУПЉАЧКЕ СТАНИЦЕ ОПРЕМЉЕНА ЈЕ ХИДРАНТСКОМ МРЕЖОМ И ПРОТИВПОЖАРНОМ ЗАШТИТОМ, А У ХАЛАМА ЈЕ ПРЕДВИЂЕНА ВЕНТИЛАЦИЈА, ОТПРАШИВАЊЕ И СПРИНКЛЕР СИСТЕМ ВОДЕНЕ ЗАВЕСЕ СА АУТОМАТСКОМ ДОЈАВОМ ДИМА.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1371600"/>
            <a:ext cx="7772400" cy="423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aseline="0" dirty="0" smtClean="0">
                <a:latin typeface="Tahoma"/>
              </a:rPr>
              <a:t>ИНФРАСТРУКТУРНО ОПРЕМАЊЕ ПОДРАЗУМЕВА УРЕЂЕЊЕ САОБРАЋАЈНИХ ПОВРШИНА, РАЗВОД ВОДОВОДНЕ ИНСТАЛАЦИЈЕ, САНИТАРНЕ САДРЖАЈЕ, ОДВОЂЕЊЕ И ПРИМАРНО ПРЕЧИШЋАВАЊЕ ОТПАДНИХ ВОДА, РАЗВОД ЕЛЕКТРОИНСТАЛАЦИЈЕ ОД ГЛАВНОГ РАЗВОДНОГ ОРМАНА ДО ПОТРОШАЧА И ГРОМОБРАНСКУ ЗАШТИТУ. </a:t>
            </a:r>
          </a:p>
          <a:p>
            <a:pPr>
              <a:spcBef>
                <a:spcPts val="600"/>
              </a:spcBef>
            </a:pPr>
            <a:r>
              <a:rPr lang="ru-RU" sz="2400" baseline="0" dirty="0" smtClean="0">
                <a:latin typeface="Tahoma"/>
              </a:rPr>
              <a:t>СВЕ ИНСТАЛАЦИЈЕ И ОБЈЕКТИ ИНФРАСТРУКТУРЕ, С ОБЗИРОМ НА ТИПСКО ПРОЈЕКТНО РЕШЕЊЕ ПОСМАТРАНИ СУ КАО ДА СУ ДОВЕДЕНИ ДО САМОГ ОБЈЕКТА. 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609600"/>
            <a:ext cx="8686800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ТЕХНОЛОГИЈА РАДА ЦЕНТАРА ЗА САКУПЉАЊЕ И ПОСТРОЈЕЊА ЗА УПРАВЉАЊЕ ОТПАДОМ САГЛЕДАНИ СУ КРОЗ ТОКОВЕ ОТПАДА КОЈЕ СЕ ДОВОЗЕ НА СКЛАДИШТЕЊЕ:</a:t>
            </a:r>
          </a:p>
          <a:p>
            <a:endParaRPr lang="ru-RU" sz="2000" dirty="0" smtClean="0"/>
          </a:p>
          <a:p>
            <a:pPr>
              <a:spcBef>
                <a:spcPts val="600"/>
              </a:spcBef>
            </a:pPr>
            <a:r>
              <a:rPr lang="ru-RU" sz="2000" dirty="0" smtClean="0"/>
              <a:t>•	ТОК АМБАЛАЖНОГ ОТПАДА:</a:t>
            </a:r>
          </a:p>
          <a:p>
            <a:pPr lvl="2">
              <a:buFont typeface="Arial" pitchFamily="34" charset="0"/>
              <a:buChar char="•"/>
            </a:pPr>
            <a:r>
              <a:rPr lang="ru-RU" sz="2000" dirty="0" smtClean="0"/>
              <a:t> МЕШАНЕ ПЛАСТИКЕ,</a:t>
            </a:r>
          </a:p>
          <a:p>
            <a:pPr lvl="2">
              <a:buFont typeface="Arial" pitchFamily="34" charset="0"/>
              <a:buChar char="•"/>
            </a:pPr>
            <a:r>
              <a:rPr lang="ru-RU" sz="2000" dirty="0" smtClean="0"/>
              <a:t> ПАПИРА И КАРТОНА,</a:t>
            </a:r>
          </a:p>
          <a:p>
            <a:pPr lvl="2">
              <a:buFont typeface="Arial" pitchFamily="34" charset="0"/>
              <a:buChar char="•"/>
            </a:pPr>
            <a:r>
              <a:rPr lang="ru-RU" sz="2000" dirty="0" smtClean="0"/>
              <a:t> МЕТАЛНА АМБАЛАЖА И МЕТАЛНИ ПРЕДМЕТИ И</a:t>
            </a:r>
          </a:p>
          <a:p>
            <a:pPr lvl="2">
              <a:buFont typeface="Arial" pitchFamily="34" charset="0"/>
              <a:buChar char="•"/>
            </a:pPr>
            <a:r>
              <a:rPr lang="ru-RU" sz="2000" dirty="0" smtClean="0"/>
              <a:t> СТАКЛО </a:t>
            </a:r>
          </a:p>
          <a:p>
            <a:pPr>
              <a:spcBef>
                <a:spcPts val="600"/>
              </a:spcBef>
            </a:pPr>
            <a:r>
              <a:rPr lang="ru-RU" sz="2000" dirty="0" smtClean="0"/>
              <a:t>•	ТОК КАБАСТОГ КУЋНОГ ОТПАДА,</a:t>
            </a:r>
          </a:p>
          <a:p>
            <a:pPr>
              <a:spcBef>
                <a:spcPts val="600"/>
              </a:spcBef>
            </a:pPr>
            <a:r>
              <a:rPr lang="ru-RU" sz="2000" dirty="0" smtClean="0"/>
              <a:t>•	ТОК ЕЛЕКТРИЧНОГ И ЕЛЕКТРОНСКОГ ОТПАДА,</a:t>
            </a:r>
          </a:p>
          <a:p>
            <a:pPr>
              <a:spcBef>
                <a:spcPts val="600"/>
              </a:spcBef>
            </a:pPr>
            <a:r>
              <a:rPr lang="ru-RU" sz="2000" dirty="0" smtClean="0"/>
              <a:t>•	ТОК ОТПАДНИХ ФЛУОЦЕВИ,</a:t>
            </a:r>
          </a:p>
          <a:p>
            <a:pPr>
              <a:spcBef>
                <a:spcPts val="600"/>
              </a:spcBef>
            </a:pPr>
            <a:r>
              <a:rPr lang="ru-RU" sz="2000" dirty="0" smtClean="0"/>
              <a:t>•	ТОК АМАБАЛАЖЕ ОД ОПАСНОГ КУЋНОГ ОТПАДА, БОЈА И ЛАКОВА,</a:t>
            </a:r>
          </a:p>
          <a:p>
            <a:pPr>
              <a:spcBef>
                <a:spcPts val="600"/>
              </a:spcBef>
            </a:pPr>
            <a:r>
              <a:rPr lang="ru-RU" sz="2000" dirty="0" smtClean="0"/>
              <a:t>•	ТОК СТАРИХ АКУМУЛАТОРА И БАТЕРИЈА,</a:t>
            </a:r>
          </a:p>
          <a:p>
            <a:pPr>
              <a:spcBef>
                <a:spcPts val="600"/>
              </a:spcBef>
            </a:pPr>
            <a:r>
              <a:rPr lang="ru-RU" sz="2000" dirty="0" smtClean="0"/>
              <a:t>•	ТОК ОТПАДНОГ МОТОРНОГ УЉА,</a:t>
            </a:r>
          </a:p>
          <a:p>
            <a:pPr>
              <a:spcBef>
                <a:spcPts val="600"/>
              </a:spcBef>
            </a:pPr>
            <a:r>
              <a:rPr lang="ru-RU" sz="2000" dirty="0" smtClean="0"/>
              <a:t>•	ТОК СТАРИХ АУТОМОБИЛСКИХ ГУМА</a:t>
            </a:r>
          </a:p>
          <a:p>
            <a:pPr>
              <a:spcBef>
                <a:spcPts val="600"/>
              </a:spcBef>
            </a:pPr>
            <a:r>
              <a:rPr lang="ru-RU" sz="2000" dirty="0" smtClean="0"/>
              <a:t>•	ТОК НЕКАРАКТЕРИСАНОГ И НЕКАТЕГОРИСАНОГ ОТПАДА</a:t>
            </a:r>
            <a:endParaRPr lang="ru-RU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609600"/>
            <a:ext cx="8001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ТЕХНОЛОШКЕ ЦЕЛИНЕ, ОБЈЕКТИ И ОПРЕМА</a:t>
            </a:r>
          </a:p>
          <a:p>
            <a:endParaRPr lang="ru-RU" sz="2000" dirty="0" smtClean="0"/>
          </a:p>
          <a:p>
            <a:r>
              <a:rPr lang="ru-RU" sz="2000" dirty="0" smtClean="0"/>
              <a:t>ФУНКЦИОНАЛНА ЦЕЛИНА ЦЕНТРА САСТОЈИ СЕ ОД СЛЕДЕЋИХ ЦЕЛИНА (ЗОНА):</a:t>
            </a:r>
          </a:p>
          <a:p>
            <a:pPr>
              <a:spcBef>
                <a:spcPts val="600"/>
              </a:spcBef>
            </a:pPr>
            <a:r>
              <a:rPr lang="ru-RU" sz="2000" dirty="0" smtClean="0"/>
              <a:t>•	ПРИЈЕМНО–ОТПРЕМНА ЗОНА,</a:t>
            </a:r>
          </a:p>
          <a:p>
            <a:pPr>
              <a:spcBef>
                <a:spcPts val="600"/>
              </a:spcBef>
            </a:pPr>
            <a:r>
              <a:rPr lang="ru-RU" sz="2000" dirty="0" smtClean="0"/>
              <a:t>•	ХАЛА ЗА СМЕШТАЈ ПЛАСТИКЕ, ПЕТ АМБАЛАЖЕ И ПАПИРА,</a:t>
            </a:r>
          </a:p>
          <a:p>
            <a:pPr>
              <a:spcBef>
                <a:spcPts val="600"/>
              </a:spcBef>
            </a:pPr>
            <a:r>
              <a:rPr lang="ru-RU" sz="2000" dirty="0" smtClean="0"/>
              <a:t>•	НАДСТРЕШНИЦА ЗА ЕЕО И КАБАСТИ ОТПАД,</a:t>
            </a:r>
          </a:p>
          <a:p>
            <a:pPr>
              <a:spcBef>
                <a:spcPts val="600"/>
              </a:spcBef>
            </a:pPr>
            <a:r>
              <a:rPr lang="ru-RU" sz="2000" dirty="0" smtClean="0"/>
              <a:t>•	КОНТЕЈНЕРСКО ОСТРВО ЗА СЕПАРАТНО САКУПЉАЊЕ ОТПАДА,</a:t>
            </a:r>
          </a:p>
          <a:p>
            <a:pPr>
              <a:spcBef>
                <a:spcPts val="600"/>
              </a:spcBef>
            </a:pPr>
            <a:r>
              <a:rPr lang="ru-RU" sz="2000" dirty="0" smtClean="0"/>
              <a:t>•	ПРОСТОР ЗА ПРИКУПЉАЊЕ АУТОМОБИЛСКИХ ГУМА, 	ОТПАДНИХ УЉА, АКУМУЛАТОРА И АМБАЛАЖЕ ОД КУЋНЕ 	ХЕМИЈЕ, БОЈА И ЛАКОВА,</a:t>
            </a:r>
          </a:p>
          <a:p>
            <a:pPr>
              <a:spcBef>
                <a:spcPts val="600"/>
              </a:spcBef>
            </a:pPr>
            <a:r>
              <a:rPr lang="ru-RU" sz="2000" dirty="0" smtClean="0"/>
              <a:t>•	ЗОНА ЗА ТРЕТМАН ОТПАДНИХ ВОДА.</a:t>
            </a:r>
          </a:p>
          <a:p>
            <a:endParaRPr lang="ru-RU" sz="2000" dirty="0" smtClean="0"/>
          </a:p>
          <a:p>
            <a:r>
              <a:rPr lang="ru-RU" sz="2000" dirty="0" smtClean="0"/>
              <a:t>ЦЕЛИНЕ СУ ДЕФИНИСАНЕ У СКЛАДУ СА РАДНИМ ОПЕРАЦИЈАМА КОЈЕ ЋЕ СЕ НА ЊИМА ОДВИЈАТИ И У СКЛАДУ СА ТИМ СУ ОПРЕМЉЕНЕ ОДГОВАРАЈУЋОМ ОПРЕМОМ. 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0"/>
            <a:ext cx="870892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4293" y="1"/>
            <a:ext cx="8282507" cy="6814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0" y="197216"/>
          <a:ext cx="9144000" cy="6464690"/>
        </p:xfrm>
        <a:graphic>
          <a:graphicData uri="http://schemas.openxmlformats.org/presentationml/2006/ole">
            <p:oleObj spid="_x0000_s1026" name="Acrobat Document" r:id="rId3" imgW="11344233" imgH="8019810" progId="AcroExch.Document.7">
              <p:embed/>
            </p:oleObj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381000"/>
            <a:ext cx="84582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ПОТРЕБНА РАДНА СНАГА</a:t>
            </a:r>
          </a:p>
          <a:p>
            <a:r>
              <a:rPr lang="ru-RU" sz="2000" dirty="0" smtClean="0"/>
              <a:t>КОЛИКО </a:t>
            </a:r>
            <a:r>
              <a:rPr lang="ru-RU" sz="2000" dirty="0" smtClean="0"/>
              <a:t>ЋЕ ЛИЦА БИТИ УПОШЉЕНО ЗАВИСИ ОД:</a:t>
            </a:r>
          </a:p>
          <a:p>
            <a:r>
              <a:rPr lang="ru-RU" sz="2000" dirty="0" smtClean="0"/>
              <a:t>•	</a:t>
            </a:r>
            <a:r>
              <a:rPr lang="ru-RU" sz="2000" dirty="0" smtClean="0"/>
              <a:t>МОДЕЛА САКУПЉАЧКЕ СТАНИЦЕ,</a:t>
            </a:r>
            <a:endParaRPr lang="ru-RU" sz="2000" dirty="0" smtClean="0"/>
          </a:p>
          <a:p>
            <a:r>
              <a:rPr lang="ru-RU" sz="2000" dirty="0" smtClean="0"/>
              <a:t>•</a:t>
            </a:r>
            <a:r>
              <a:rPr lang="ru-RU" sz="2000" dirty="0" smtClean="0"/>
              <a:t>	</a:t>
            </a:r>
            <a:r>
              <a:rPr lang="ru-RU" sz="2000" dirty="0" smtClean="0"/>
              <a:t>ВЕЛИЧИНЕ </a:t>
            </a:r>
            <a:r>
              <a:rPr lang="ru-RU" sz="2000" dirty="0" smtClean="0"/>
              <a:t>ЛОКАЛНЕ САМОУПРАВЕ,</a:t>
            </a:r>
          </a:p>
          <a:p>
            <a:r>
              <a:rPr lang="ru-RU" sz="2000" dirty="0" smtClean="0"/>
              <a:t>•	ТЕХНИЧКЕ ОПРЕМЉЕНОСТИ ЦЕНТРА И ПОСТРОЈЕЊА ЗА 	УПРАВЉАЊЕ ОТПАДОМ,</a:t>
            </a:r>
          </a:p>
          <a:p>
            <a:r>
              <a:rPr lang="ru-RU" sz="2000" dirty="0" smtClean="0"/>
              <a:t>•	ФИНАНСИЈСКЕ МОГУЋНОСТИ „ВЛАСНИКА“ ЦЕНТРА И ПОСТРОЈЕЊА 	ЗА УПРАВЉАЊЕ ОТПАДОМ ИТД.</a:t>
            </a:r>
            <a:endParaRPr lang="ru-RU" sz="20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371599" y="3124199"/>
          <a:ext cx="6400800" cy="3451576"/>
        </p:xfrm>
        <a:graphic>
          <a:graphicData uri="http://schemas.openxmlformats.org/drawingml/2006/table">
            <a:tbl>
              <a:tblPr/>
              <a:tblGrid>
                <a:gridCol w="649110"/>
                <a:gridCol w="2226081"/>
                <a:gridCol w="742027"/>
                <a:gridCol w="649764"/>
                <a:gridCol w="649764"/>
                <a:gridCol w="742027"/>
                <a:gridCol w="742027"/>
              </a:tblGrid>
              <a:tr h="176017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100" b="1" dirty="0">
                          <a:latin typeface="Tahoma"/>
                          <a:ea typeface="Times New Roman"/>
                          <a:cs typeface="Times New Roman"/>
                        </a:rPr>
                        <a:t>Р</a:t>
                      </a:r>
                      <a:r>
                        <a:rPr lang="sr-Latn-CS" sz="1100" b="1" dirty="0">
                          <a:latin typeface="Tahoma"/>
                          <a:ea typeface="Times New Roman"/>
                          <a:cs typeface="Times New Roman"/>
                        </a:rPr>
                        <a:t>ед</a:t>
                      </a:r>
                      <a:r>
                        <a:rPr lang="sr-Cyrl-CS" sz="1100" b="1" dirty="0">
                          <a:latin typeface="Tahoma"/>
                          <a:ea typeface="Times New Roman"/>
                          <a:cs typeface="Times New Roman"/>
                        </a:rPr>
                        <a:t>.</a:t>
                      </a:r>
                      <a:endParaRPr lang="en-US" sz="1000" b="1" dirty="0">
                        <a:latin typeface="Tahoma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100" b="1" dirty="0">
                          <a:latin typeface="Tahoma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sr-Latn-CS" sz="1100" b="1" dirty="0">
                          <a:latin typeface="Tahoma"/>
                          <a:ea typeface="Times New Roman"/>
                          <a:cs typeface="Times New Roman"/>
                        </a:rPr>
                        <a:t>р.</a:t>
                      </a:r>
                      <a:endParaRPr lang="en-US" sz="1000" b="1" dirty="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100" b="1" dirty="0">
                          <a:latin typeface="Tahoma"/>
                          <a:ea typeface="Times New Roman"/>
                          <a:cs typeface="Times New Roman"/>
                        </a:rPr>
                        <a:t>Радно место</a:t>
                      </a:r>
                      <a:endParaRPr lang="en-US" sz="1000" b="1" dirty="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100" b="1">
                          <a:latin typeface="Tahoma"/>
                          <a:ea typeface="Times New Roman"/>
                          <a:cs typeface="Times New Roman"/>
                        </a:rPr>
                        <a:t>Квалификација</a:t>
                      </a:r>
                      <a:endParaRPr lang="en-US" sz="1000" b="1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100" b="1" dirty="0">
                          <a:latin typeface="Tahoma"/>
                          <a:ea typeface="Times New Roman"/>
                          <a:cs typeface="Times New Roman"/>
                        </a:rPr>
                        <a:t>ЦЕНТАР – ПОСТРОЈЕЊЕ ЗА</a:t>
                      </a:r>
                      <a:endParaRPr lang="en-US" sz="1200" dirty="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520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100" b="1" dirty="0">
                          <a:latin typeface="Tahoma"/>
                          <a:ea typeface="Times New Roman"/>
                          <a:cs typeface="Times New Roman"/>
                        </a:rPr>
                        <a:t>10.000</a:t>
                      </a:r>
                      <a:endParaRPr lang="en-US" sz="1200" dirty="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100" b="1">
                          <a:latin typeface="Tahoma"/>
                          <a:ea typeface="Times New Roman"/>
                          <a:cs typeface="Times New Roman"/>
                        </a:rPr>
                        <a:t>20.000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100" b="1">
                          <a:latin typeface="Tahoma"/>
                          <a:ea typeface="Times New Roman"/>
                          <a:cs typeface="Times New Roman"/>
                        </a:rPr>
                        <a:t>50.000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100" b="1" dirty="0">
                          <a:latin typeface="Tahoma"/>
                          <a:ea typeface="Times New Roman"/>
                          <a:cs typeface="Times New Roman"/>
                        </a:rPr>
                        <a:t>100.000</a:t>
                      </a:r>
                      <a:endParaRPr lang="en-US" sz="1200" dirty="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</a:tr>
              <a:tr h="37362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1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b="0">
                          <a:latin typeface="Tahoma"/>
                          <a:ea typeface="Times New Roman"/>
                          <a:cs typeface="Times New Roman"/>
                        </a:rPr>
                        <a:t>Руководилац</a:t>
                      </a:r>
                      <a:endParaRPr lang="en-US" sz="1000" b="1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ССС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1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1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1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1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46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2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 b="0">
                          <a:latin typeface="Tahoma"/>
                          <a:ea typeface="Times New Roman"/>
                          <a:cs typeface="Times New Roman"/>
                        </a:rPr>
                        <a:t>Портир – вагар</a:t>
                      </a:r>
                      <a:endParaRPr lang="en-US" sz="1000" b="1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КВ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1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1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1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1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3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3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b="0">
                          <a:latin typeface="Tahoma"/>
                          <a:ea typeface="Times New Roman"/>
                          <a:cs typeface="Times New Roman"/>
                        </a:rPr>
                        <a:t>Руковалац </a:t>
                      </a:r>
                      <a:r>
                        <a:rPr lang="sr-Cyrl-CS" sz="1200" b="0">
                          <a:latin typeface="Tahoma"/>
                          <a:ea typeface="Times New Roman"/>
                          <a:cs typeface="Times New Roman"/>
                        </a:rPr>
                        <a:t>машина (</a:t>
                      </a:r>
                      <a:r>
                        <a:rPr lang="sr-Latn-CS" sz="1200" b="0">
                          <a:latin typeface="Tahoma"/>
                          <a:ea typeface="Times New Roman"/>
                          <a:cs typeface="Times New Roman"/>
                        </a:rPr>
                        <a:t>утовар</a:t>
                      </a:r>
                      <a:r>
                        <a:rPr lang="sr-Cyrl-CS" sz="1200" b="0">
                          <a:latin typeface="Tahoma"/>
                          <a:ea typeface="Times New Roman"/>
                          <a:cs typeface="Times New Roman"/>
                        </a:rPr>
                        <a:t>ив</a:t>
                      </a:r>
                      <a:r>
                        <a:rPr lang="sr-Latn-CS" sz="1200" b="0">
                          <a:latin typeface="Tahoma"/>
                          <a:ea typeface="Times New Roman"/>
                          <a:cs typeface="Times New Roman"/>
                        </a:rPr>
                        <a:t>ача</a:t>
                      </a:r>
                      <a:r>
                        <a:rPr lang="sr-Cyrl-CS" sz="1200" b="0">
                          <a:latin typeface="Tahoma"/>
                          <a:ea typeface="Times New Roman"/>
                          <a:cs typeface="Times New Roman"/>
                        </a:rPr>
                        <a:t> и виљушкара)</a:t>
                      </a:r>
                      <a:endParaRPr lang="en-US" sz="1000" b="1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КВ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Cyrl-C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 dirty="0" smtClean="0">
                          <a:latin typeface="Tahoma"/>
                          <a:ea typeface="Times New Roman"/>
                          <a:cs typeface="Times New Roman"/>
                        </a:rPr>
                        <a:t>(1)</a:t>
                      </a:r>
                      <a:endParaRPr lang="sr-Cyrl-CS" sz="1200" dirty="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1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1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2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4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 b="0">
                          <a:latin typeface="Tahoma"/>
                          <a:ea typeface="Times New Roman"/>
                          <a:cs typeface="Times New Roman"/>
                        </a:rPr>
                        <a:t>Радник на сортирању</a:t>
                      </a:r>
                      <a:endParaRPr lang="en-US" sz="1000" b="1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НКВ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 dirty="0" smtClean="0">
                          <a:latin typeface="Tahoma"/>
                          <a:ea typeface="Times New Roman"/>
                          <a:cs typeface="Times New Roman"/>
                        </a:rPr>
                        <a:t>4 (8)</a:t>
                      </a:r>
                      <a:endParaRPr lang="en-US" sz="1200" dirty="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 dirty="0" smtClean="0">
                          <a:latin typeface="Tahoma"/>
                          <a:ea typeface="Times New Roman"/>
                          <a:cs typeface="Times New Roman"/>
                        </a:rPr>
                        <a:t>6 (12)</a:t>
                      </a:r>
                      <a:endParaRPr lang="en-US" sz="1200" dirty="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 dirty="0" smtClean="0">
                          <a:latin typeface="Tahoma"/>
                          <a:ea typeface="Times New Roman"/>
                          <a:cs typeface="Times New Roman"/>
                        </a:rPr>
                        <a:t>8 (18)</a:t>
                      </a:r>
                      <a:endParaRPr lang="en-US" sz="1200" dirty="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 dirty="0" smtClean="0">
                          <a:latin typeface="Tahoma"/>
                          <a:ea typeface="Times New Roman"/>
                          <a:cs typeface="Times New Roman"/>
                        </a:rPr>
                        <a:t>12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 dirty="0" smtClean="0">
                          <a:latin typeface="Tahoma"/>
                          <a:ea typeface="Times New Roman"/>
                          <a:cs typeface="Times New Roman"/>
                        </a:rPr>
                        <a:t>(18-36)</a:t>
                      </a:r>
                      <a:endParaRPr lang="en-US" sz="1200" dirty="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3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5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 b="0">
                          <a:latin typeface="Tahoma"/>
                          <a:ea typeface="Times New Roman"/>
                          <a:cs typeface="Times New Roman"/>
                        </a:rPr>
                        <a:t>Радник на прихвату и отпреми отпада</a:t>
                      </a:r>
                      <a:endParaRPr lang="en-US" sz="1000" b="1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КВ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1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1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2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2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3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6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 b="0">
                          <a:latin typeface="Tahoma"/>
                          <a:ea typeface="Times New Roman"/>
                          <a:cs typeface="Times New Roman"/>
                        </a:rPr>
                        <a:t>Радник за </a:t>
                      </a:r>
                      <a:r>
                        <a:rPr lang="sr-Latn-CS" sz="1200" b="0">
                          <a:latin typeface="Tahoma"/>
                          <a:ea typeface="Times New Roman"/>
                          <a:cs typeface="Times New Roman"/>
                        </a:rPr>
                        <a:t>чишћење</a:t>
                      </a:r>
                      <a:r>
                        <a:rPr lang="sr-Cyrl-CS" sz="1200" b="0">
                          <a:latin typeface="Tahoma"/>
                          <a:ea typeface="Times New Roman"/>
                          <a:cs typeface="Times New Roman"/>
                        </a:rPr>
                        <a:t> и одржавање</a:t>
                      </a:r>
                      <a:endParaRPr lang="en-US" sz="1000" b="1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НКВ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1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1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1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1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634"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400" b="1">
                          <a:latin typeface="Tahoma"/>
                          <a:ea typeface="Times New Roman"/>
                          <a:cs typeface="Times New Roman"/>
                        </a:rPr>
                        <a:t>У К У П Н О: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400" b="1" dirty="0" smtClean="0">
                          <a:latin typeface="Tahoma"/>
                          <a:ea typeface="Times New Roman"/>
                          <a:cs typeface="Times New Roman"/>
                        </a:rPr>
                        <a:t>8 (16)</a:t>
                      </a:r>
                      <a:endParaRPr lang="en-US" sz="1200" dirty="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400" b="1" dirty="0" smtClean="0">
                          <a:latin typeface="Tahoma"/>
                          <a:ea typeface="Times New Roman"/>
                          <a:cs typeface="Times New Roman"/>
                        </a:rPr>
                        <a:t>10 (23)</a:t>
                      </a:r>
                      <a:endParaRPr lang="en-US" sz="1200" dirty="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400" b="1" dirty="0" smtClean="0">
                          <a:latin typeface="Tahoma"/>
                          <a:ea typeface="Times New Roman"/>
                          <a:cs typeface="Times New Roman"/>
                        </a:rPr>
                        <a:t>14 (32)</a:t>
                      </a:r>
                      <a:endParaRPr lang="en-US" sz="1200" dirty="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400" b="1" dirty="0" smtClean="0">
                          <a:latin typeface="Tahoma"/>
                          <a:ea typeface="Times New Roman"/>
                          <a:cs typeface="Times New Roman"/>
                        </a:rPr>
                        <a:t>18 (36-54)</a:t>
                      </a:r>
                      <a:endParaRPr lang="en-US" sz="1200" dirty="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7304" marR="673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1588809" y="868234"/>
            <a:ext cx="587372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Cyrl-C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ПРОЦЕНА КОШТАЊА ОБЈЕКАТА И ОПРЕМЕ</a:t>
            </a:r>
            <a:endParaRPr kumimoji="0" lang="sr-Cyrl-C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580832" y="1746504"/>
          <a:ext cx="5982335" cy="3806064"/>
        </p:xfrm>
        <a:graphic>
          <a:graphicData uri="http://schemas.openxmlformats.org/drawingml/2006/table">
            <a:tbl>
              <a:tblPr/>
              <a:tblGrid>
                <a:gridCol w="4231005"/>
                <a:gridCol w="1751330"/>
              </a:tblGrid>
              <a:tr h="0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ahoma"/>
                          <a:ea typeface="Times New Roman"/>
                          <a:cs typeface="Times New Roman"/>
                        </a:rPr>
                        <a:t>10.000 </a:t>
                      </a:r>
                      <a:r>
                        <a:rPr lang="sr-Cyrl-RS" sz="2000" b="1" dirty="0">
                          <a:latin typeface="Tahoma"/>
                          <a:ea typeface="Times New Roman"/>
                          <a:cs typeface="Times New Roman"/>
                        </a:rPr>
                        <a:t>СТАНОВНИКА</a:t>
                      </a:r>
                      <a:endParaRPr lang="en-US" sz="1200" dirty="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400" b="1">
                          <a:latin typeface="Tahoma"/>
                          <a:ea typeface="Times New Roman"/>
                          <a:cs typeface="Times New Roman"/>
                        </a:rPr>
                        <a:t>ОБЈЕКТИ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ahoma"/>
                          <a:ea typeface="Times New Roman"/>
                          <a:cs typeface="Times New Roman"/>
                        </a:rPr>
                        <a:t>6</a:t>
                      </a:r>
                      <a:r>
                        <a:rPr lang="sr-Cyrl-CS" sz="1400" b="1" dirty="0">
                          <a:latin typeface="Tahoma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en-US" sz="1400" b="1" dirty="0">
                          <a:latin typeface="Tahoma"/>
                          <a:ea typeface="Times New Roman"/>
                          <a:cs typeface="Times New Roman"/>
                        </a:rPr>
                        <a:t>.500</a:t>
                      </a:r>
                      <a:endParaRPr lang="en-US" sz="1200" dirty="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400" b="1">
                          <a:latin typeface="Tahoma"/>
                          <a:ea typeface="Times New Roman"/>
                          <a:cs typeface="Times New Roman"/>
                        </a:rPr>
                        <a:t>ОПРЕМА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400" b="1" dirty="0" smtClean="0">
                          <a:latin typeface="Tahoma"/>
                          <a:ea typeface="Times New Roman"/>
                          <a:cs typeface="Times New Roman"/>
                        </a:rPr>
                        <a:t>17.700 (35.000)</a:t>
                      </a:r>
                      <a:endParaRPr lang="en-US" sz="1200" dirty="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2000" b="1" dirty="0">
                          <a:latin typeface="Tahoma"/>
                          <a:ea typeface="Times New Roman"/>
                          <a:cs typeface="Times New Roman"/>
                        </a:rPr>
                        <a:t>20</a:t>
                      </a:r>
                      <a:r>
                        <a:rPr lang="en-US" sz="2000" b="1" dirty="0">
                          <a:latin typeface="Tahoma"/>
                          <a:ea typeface="Times New Roman"/>
                          <a:cs typeface="Times New Roman"/>
                        </a:rPr>
                        <a:t>.000 </a:t>
                      </a:r>
                      <a:r>
                        <a:rPr lang="sr-Cyrl-RS" sz="2000" b="1" dirty="0">
                          <a:latin typeface="Tahoma"/>
                          <a:ea typeface="Times New Roman"/>
                          <a:cs typeface="Times New Roman"/>
                        </a:rPr>
                        <a:t>СТАНОВНИКА</a:t>
                      </a:r>
                      <a:endParaRPr lang="en-US" sz="1200" dirty="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400" b="1">
                          <a:latin typeface="Tahoma"/>
                          <a:ea typeface="Times New Roman"/>
                          <a:cs typeface="Times New Roman"/>
                        </a:rPr>
                        <a:t>ОБЈЕКТИ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400" b="1">
                          <a:latin typeface="Tahoma"/>
                          <a:ea typeface="Times New Roman"/>
                          <a:cs typeface="Times New Roman"/>
                        </a:rPr>
                        <a:t>95.500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400" b="1" dirty="0">
                          <a:latin typeface="Tahoma"/>
                          <a:ea typeface="Times New Roman"/>
                          <a:cs typeface="Times New Roman"/>
                        </a:rPr>
                        <a:t>ОПРЕМА</a:t>
                      </a:r>
                      <a:endParaRPr lang="en-US" sz="1200" dirty="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400" b="1" dirty="0" smtClean="0">
                          <a:latin typeface="Tahoma"/>
                          <a:ea typeface="Times New Roman"/>
                          <a:cs typeface="Times New Roman"/>
                        </a:rPr>
                        <a:t>23.900 (45.000)</a:t>
                      </a:r>
                      <a:endParaRPr lang="en-US" sz="1200" dirty="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2000" b="1" dirty="0">
                          <a:latin typeface="Tahoma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en-US" sz="2000" b="1" dirty="0">
                          <a:latin typeface="Tahoma"/>
                          <a:ea typeface="Times New Roman"/>
                          <a:cs typeface="Times New Roman"/>
                        </a:rPr>
                        <a:t>0.000 </a:t>
                      </a:r>
                      <a:r>
                        <a:rPr lang="sr-Cyrl-RS" sz="2000" b="1" dirty="0">
                          <a:latin typeface="Tahoma"/>
                          <a:ea typeface="Times New Roman"/>
                          <a:cs typeface="Times New Roman"/>
                        </a:rPr>
                        <a:t>СТАНОВНИКА</a:t>
                      </a:r>
                      <a:endParaRPr lang="en-US" sz="1200" dirty="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400" b="1">
                          <a:latin typeface="Tahoma"/>
                          <a:ea typeface="Times New Roman"/>
                          <a:cs typeface="Times New Roman"/>
                        </a:rPr>
                        <a:t>ОБЈЕКТИ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400" b="1" dirty="0" smtClean="0">
                          <a:latin typeface="Tahoma"/>
                          <a:ea typeface="Times New Roman"/>
                          <a:cs typeface="Times New Roman"/>
                        </a:rPr>
                        <a:t>102.500</a:t>
                      </a:r>
                      <a:endParaRPr lang="en-US" sz="1200" dirty="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400" b="1">
                          <a:latin typeface="Tahoma"/>
                          <a:ea typeface="Times New Roman"/>
                          <a:cs typeface="Times New Roman"/>
                        </a:rPr>
                        <a:t>ОПРЕМА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400" b="1" dirty="0" smtClean="0">
                          <a:latin typeface="Tahoma"/>
                          <a:ea typeface="Times New Roman"/>
                          <a:cs typeface="Times New Roman"/>
                        </a:rPr>
                        <a:t>117.400 (160.000)</a:t>
                      </a:r>
                      <a:endParaRPr lang="en-US" sz="1200" dirty="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ahoma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sr-Cyrl-RS" sz="2000" b="1" dirty="0"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r>
                        <a:rPr lang="en-US" sz="2000" b="1" dirty="0">
                          <a:latin typeface="Tahoma"/>
                          <a:ea typeface="Times New Roman"/>
                          <a:cs typeface="Times New Roman"/>
                        </a:rPr>
                        <a:t>0.000 </a:t>
                      </a:r>
                      <a:r>
                        <a:rPr lang="sr-Cyrl-RS" sz="2000" b="1" dirty="0">
                          <a:latin typeface="Tahoma"/>
                          <a:ea typeface="Times New Roman"/>
                          <a:cs typeface="Times New Roman"/>
                        </a:rPr>
                        <a:t>СТАНОВНИКА</a:t>
                      </a:r>
                      <a:endParaRPr lang="en-US" sz="1200" dirty="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400" b="1">
                          <a:latin typeface="Tahoma"/>
                          <a:ea typeface="Times New Roman"/>
                          <a:cs typeface="Times New Roman"/>
                        </a:rPr>
                        <a:t>ОБЈЕКТИ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400" b="1" dirty="0" smtClean="0">
                          <a:latin typeface="Tahoma"/>
                          <a:ea typeface="Times New Roman"/>
                          <a:cs typeface="Times New Roman"/>
                        </a:rPr>
                        <a:t>153.000</a:t>
                      </a:r>
                      <a:endParaRPr lang="en-US" sz="1200" dirty="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400" b="1">
                          <a:latin typeface="Tahoma"/>
                          <a:ea typeface="Times New Roman"/>
                          <a:cs typeface="Times New Roman"/>
                        </a:rPr>
                        <a:t>ОПРЕМА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400" b="1" dirty="0" smtClean="0">
                          <a:latin typeface="Tahoma"/>
                          <a:ea typeface="Times New Roman"/>
                          <a:cs typeface="Times New Roman"/>
                        </a:rPr>
                        <a:t>145.900 (220.000)</a:t>
                      </a:r>
                      <a:endParaRPr lang="en-US" sz="1200" dirty="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90800" y="685800"/>
            <a:ext cx="40552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CS" b="1" dirty="0"/>
              <a:t>ЗАВРШНА РАЗМАТРАЊА И ПРЕПОРУКЕ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57200" y="1295400"/>
            <a:ext cx="8229600" cy="50321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ОБЈЕКТИ И ОПРЕМА ДАТИ У ИДЕЈНО-ТЕХНИЧКОМ РЕШЕЊУ СЕ МОГУ НАДОГРАЂИВАТИ У СКЛАДУ СА ПОТРЕБАМА ОПШТИНЕ-ГРАДА НА ЧИЈОЈ ТЕРИТОРИЈИ СЕ НАЛАЗЕ.</a:t>
            </a:r>
          </a:p>
          <a:p>
            <a:pPr>
              <a:spcBef>
                <a:spcPts val="600"/>
              </a:spcBef>
            </a:pPr>
            <a:r>
              <a:rPr lang="ru-RU" dirty="0" smtClean="0"/>
              <a:t>ОДАБРАНА ЛОКАЦИЈА МОРА ДА ИСПУЊАВА ОДГОВАРАЈУЋЕ УРБАНИСТИЧКЕ УСЛОВЕ, УСЛОВЕ ЗА ПРИКЉУЧЕЊЕ НА ИНФРАСТРУКТУРНУ МРЕЖУ ОБЈЕКАТА: ВОДОВОД, КАНАЛИЗАЦИЈУ, ТТ МРЕЖУ И НАПАЈАЊЕ ЕЛЕКТРИЧНОМ ЕНЕРГИЈОМ.</a:t>
            </a:r>
          </a:p>
          <a:p>
            <a:pPr>
              <a:spcBef>
                <a:spcPts val="600"/>
              </a:spcBef>
            </a:pPr>
            <a:r>
              <a:rPr lang="sr-Latn-CS" dirty="0" smtClean="0"/>
              <a:t>ОДАБИР ЛОКАЦИЈА ЦЕНТРА ЗА САКУПЉАЊЕ И ПОСТРОЈЕЊА ЗА УПРАВЉАЊЕ УСЛОВЉЕН ЈЕ ИЗБОРОМ ПРИКЛАДНОГ МЕСТА УЗ ОДГОВАРАЈУЋУ ПУТНУ ИНФРАСТРУКТУРУ. КАО И КАДА ЈЕ У ПИТАЊУ ИЗБОР ЛОКАЦИЈЕ ДЕПОНИЈЕ, МОРА </a:t>
            </a:r>
            <a:r>
              <a:rPr lang="sr-Cyrl-RS" dirty="0" smtClean="0"/>
              <a:t>СЕ </a:t>
            </a:r>
            <a:r>
              <a:rPr lang="sr-Latn-CS" dirty="0" smtClean="0"/>
              <a:t>ВОДИТИ РАЧУНА О БЛИЗИНИ КУЛТУРНИХ И ПРИРОДНИХ ВРЕДНОСТИ</a:t>
            </a:r>
            <a:r>
              <a:rPr lang="sr-Cyrl-RS" dirty="0" smtClean="0"/>
              <a:t> И</a:t>
            </a:r>
            <a:r>
              <a:rPr lang="sr-Latn-CS" dirty="0" smtClean="0"/>
              <a:t> О ИНТЕРАКЦИЈИ СА НЕПОСРЕДНОМ ОКОЛИНОМ (БЛИЗИНА ВОДОТОКОВА, </a:t>
            </a:r>
            <a:r>
              <a:rPr lang="sr-Cyrl-CS" dirty="0" smtClean="0"/>
              <a:t>ЗАШТИЋЕНИХ ДОБАРА</a:t>
            </a:r>
            <a:r>
              <a:rPr lang="sr-Latn-CS" dirty="0" smtClean="0"/>
              <a:t> ИТД), БЛИЗИНИ ИЗВОРА ЕНЕРГИЈЕ И ДИСТРИБУТИВНЕ МРЕЖЕ ИТД.</a:t>
            </a:r>
            <a:endParaRPr lang="sr-Cyrl-RS" dirty="0" smtClean="0"/>
          </a:p>
          <a:p>
            <a:pPr>
              <a:spcBef>
                <a:spcPts val="600"/>
              </a:spcBef>
            </a:pPr>
            <a:r>
              <a:rPr lang="sr-Cyrl-CS" dirty="0" smtClean="0"/>
              <a:t>ТРОШКОВИ РАДА СМАЊУЈУ СЕ СРАЗМЕРНО ПОБОЉШАЊУ ОРГАНИЗАЦИЈЕ - ОСНОВНИ ТЕХНОЛОШКИ НАЧИНА СМАЊИВАЊА ТРОШКОВА ЈЕСТЕ ПОСТУПАК ИЗДВАЈАЊА ОТПАДА НА ИЗВОРУ НАСТАНКА</a:t>
            </a:r>
            <a:endParaRPr lang="en-US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762000" y="609600"/>
            <a:ext cx="8077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Cyrl-CS" sz="20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Инвеститор:</a:t>
            </a:r>
            <a:r>
              <a:rPr kumimoji="0" lang="sr-Cyrl-CS" sz="14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		</a:t>
            </a:r>
            <a:r>
              <a:rPr kumimoji="0" lang="sr-Cyrl-CS" sz="24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ФОНД ЗА ЗАШТИТУ ЖИВОТНЕ 			СРЕДИНЕ РЕПУБЛИКЕ СРБИЈЕ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676400"/>
            <a:ext cx="8458200" cy="457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CS" sz="2000" b="1" dirty="0" smtClean="0"/>
              <a:t>ПРОЈЕКТНИ ЗАДАТАК </a:t>
            </a:r>
            <a:r>
              <a:rPr lang="sr-Cyrl-CS" dirty="0" smtClean="0"/>
              <a:t>(БАЗИРАН НА ЗАКОНУ О УПРАВЉАЊУ ОТПАДОМ И НАЦИОНАЛНОЈ СТРАТЕГИЈИ) ДЕФИНИШЕ:</a:t>
            </a:r>
            <a:endParaRPr lang="en-US" dirty="0" smtClean="0"/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sr-Cyrl-CS" dirty="0" smtClean="0"/>
              <a:t>  </a:t>
            </a:r>
            <a:r>
              <a:rPr lang="sr-Cyrl-CS" b="1" dirty="0" smtClean="0"/>
              <a:t>УПРАВЉАЊЕ ОТПАДОМ НА НАЧИН КОЈИМ СЕ НЕ УГРОЖАВА ЗДРАВЉЕ ЉУДИ И </a:t>
            </a:r>
          </a:p>
          <a:p>
            <a:pPr>
              <a:spcBef>
                <a:spcPts val="600"/>
              </a:spcBef>
            </a:pPr>
            <a:r>
              <a:rPr lang="sr-Cyrl-CS" b="1" dirty="0"/>
              <a:t> </a:t>
            </a:r>
            <a:r>
              <a:rPr lang="sr-Cyrl-CS" b="1" dirty="0" smtClean="0"/>
              <a:t>  ЖИВОТНА СРЕДИНА;</a:t>
            </a:r>
            <a:endParaRPr lang="en-US" b="1" dirty="0" smtClean="0"/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sr-Cyrl-CS" b="1" dirty="0" smtClean="0"/>
              <a:t>  ПРЕВЕНЦИЈУ НАСТАЈАЊА ОТПАДА, ПОСЕБНО РАЗВОЈЕМ ЧИСТИЈИХ ТЕХНОЛОГИЈА   </a:t>
            </a:r>
          </a:p>
          <a:p>
            <a:pPr>
              <a:spcBef>
                <a:spcPts val="600"/>
              </a:spcBef>
            </a:pPr>
            <a:r>
              <a:rPr lang="sr-Cyrl-CS" b="1" dirty="0"/>
              <a:t> </a:t>
            </a:r>
            <a:r>
              <a:rPr lang="sr-Cyrl-CS" b="1" dirty="0" smtClean="0"/>
              <a:t>  И РАЦИОНАЛНИМ КОРИШЋЕЊЕМ ПРИРОДНИХ БОГАТСТАВА, КАО И ОТКЛАЊАЊЕ </a:t>
            </a:r>
          </a:p>
          <a:p>
            <a:pPr>
              <a:spcBef>
                <a:spcPts val="600"/>
              </a:spcBef>
            </a:pPr>
            <a:r>
              <a:rPr lang="sr-Cyrl-CS" b="1" dirty="0"/>
              <a:t> </a:t>
            </a:r>
            <a:r>
              <a:rPr lang="sr-Cyrl-CS" b="1" dirty="0" smtClean="0"/>
              <a:t>  ОПАСНОСТИ ОД ЊЕГОВОГ ШТЕТНОГ ДЕЈСТВА;</a:t>
            </a:r>
            <a:endParaRPr lang="en-US" b="1" dirty="0" smtClean="0"/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sr-Cyrl-CS" b="1" dirty="0" smtClean="0"/>
              <a:t>  ПОНОВНО ИСКОРИШЋЕЊЕ И РЕЦИКЛАЖУ ОТПАДА, ИЗДВАЈАЊЕ СЕКУНДАРНИХ </a:t>
            </a:r>
          </a:p>
          <a:p>
            <a:pPr>
              <a:spcBef>
                <a:spcPts val="600"/>
              </a:spcBef>
            </a:pPr>
            <a:r>
              <a:rPr lang="sr-Cyrl-CS" b="1" dirty="0"/>
              <a:t> </a:t>
            </a:r>
            <a:r>
              <a:rPr lang="sr-Cyrl-CS" b="1" dirty="0" smtClean="0"/>
              <a:t>  СИРОВИНА ИЗ ОТПАДА И КОРИШЋЕЊЕ ОТПАДА КАО ЕНЕРГЕНТА;</a:t>
            </a:r>
            <a:endParaRPr lang="en-US" b="1" dirty="0" smtClean="0"/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sr-Cyrl-CS" b="1" dirty="0" smtClean="0"/>
              <a:t>  РАЗВОЈ ПОСТУПАКА И МЕТОДА ЗА ОДЛАГАЊЕ ОТПАДА;</a:t>
            </a:r>
            <a:endParaRPr lang="en-US" b="1" dirty="0" smtClean="0"/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sr-Cyrl-CS" b="1" dirty="0" smtClean="0"/>
              <a:t>  САНАЦИЈУ НЕУРЕЂЕНИХ ОДЛАГАЛИШТА ОТПАДА;</a:t>
            </a:r>
            <a:endParaRPr lang="en-US" b="1" dirty="0" smtClean="0"/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sr-Cyrl-CS" b="1" dirty="0" smtClean="0"/>
              <a:t>  ПРАЋЕЊЕ СТАЊА ПОСТОЈЕЋИ И НОВОФОРМИРАНИХ ОДЛАГАЛИШТА ОТПАДА;</a:t>
            </a:r>
            <a:endParaRPr lang="en-US" b="1" dirty="0" smtClean="0"/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sr-Cyrl-CS" b="1" dirty="0" smtClean="0"/>
              <a:t>  РАЗВИЈАЊЕ СВЕСТИ О УПРАВЉАЊУ ОТПАДОМ.</a:t>
            </a:r>
            <a:endParaRPr lang="en-US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990600"/>
            <a:ext cx="8458200" cy="4693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ОБАВЕЗЕ ЛОКАЛНЕ САМОУПРАВЕ</a:t>
            </a:r>
          </a:p>
          <a:p>
            <a:endParaRPr lang="ru-RU" sz="2000" dirty="0" smtClean="0"/>
          </a:p>
          <a:p>
            <a:r>
              <a:rPr lang="ru-RU" sz="2000" dirty="0" smtClean="0"/>
              <a:t>ЛОКАЦИЈА САКУПЉАЧКЕ СТАНИЦЕ, ОДНОСНО ПОСТРОЈЕЊА ЗА УПРАВЉАЊЕ ОТПАДОМ МОРА ДА ИСПУЊАВА ПРАВНЕ, ТЕХНИЧКЕ И ИНФРАСТРУКТУРНЕ ЗАХТЕВЕ, ПРИ ЧЕМУ СЕ НАГЛАШАВА КАО НАРОЧИТО ЗНАЧАЈНО СЛЕДЕЋЕ:</a:t>
            </a:r>
          </a:p>
          <a:p>
            <a:endParaRPr lang="ru-RU" sz="2000" dirty="0" smtClean="0"/>
          </a:p>
          <a:p>
            <a:pPr>
              <a:spcBef>
                <a:spcPts val="600"/>
              </a:spcBef>
            </a:pPr>
            <a:r>
              <a:rPr lang="ru-RU" sz="2000" dirty="0" smtClean="0"/>
              <a:t>1)	ИМОВИНСКО-ПРАВНИ СТАТУС ОПРЕДЕЉЕНЕ ЛОКАЦИЈА МОРА БИТИ 	У ПОТПУНОСТИ РЕШЕН. </a:t>
            </a:r>
          </a:p>
          <a:p>
            <a:pPr>
              <a:spcBef>
                <a:spcPts val="600"/>
              </a:spcBef>
            </a:pPr>
            <a:r>
              <a:rPr lang="ru-RU" sz="2000" dirty="0" smtClean="0"/>
              <a:t>2)	ЗА ОДАБРАНУ ЛОКАЦИЈУ МОРАЈУ СЕ УРАДИТИ СВИ УРБАНИСТИЧКИ 	ПЛАНСКИ АКТИ, САГЛАСНО ОДРЕДБАМА ЗАКОНА О ПЛАНИРАЊУ И 	ИЗГРАДЊИ.</a:t>
            </a:r>
          </a:p>
          <a:p>
            <a:pPr>
              <a:spcBef>
                <a:spcPts val="600"/>
              </a:spcBef>
            </a:pPr>
            <a:r>
              <a:rPr lang="ru-RU" sz="2000" dirty="0" smtClean="0"/>
              <a:t>3)	ЗА УРЕЂЕЊЕ ТЕРЕНА И ИЗГРАДЊУ ОБЈЕКАТА МОРА СЕ ИЗРАДИТИ 	ГЛАВНИ ПРОЈЕКАТ, САГЛАСНО ЗАКОНУ О ПЛАНИРАЊУ И ИЗГРАДЊИ.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685800"/>
            <a:ext cx="8077200" cy="5555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4)	ЗА ИЗРАЂЕНУ ПРОЈЕКТНУ ДОКУМЕНТАЦИЈУ ТРЕБА УРАДИТИ 	СТУДИЈУ О ПРОЦЕНИ УТИЦАЈА НА ЖИВОТНУ СРЕДИНУ. </a:t>
            </a:r>
          </a:p>
          <a:p>
            <a:pPr>
              <a:spcBef>
                <a:spcPts val="600"/>
              </a:spcBef>
            </a:pPr>
            <a:r>
              <a:rPr lang="ru-RU" sz="2000" dirty="0" smtClean="0"/>
              <a:t>5)	ЛОКАЛНА САМОУПРАВА ОБАВЕЗНА ЈЕ ДА ДО ЛОКАЦИЈЕ 	САКУПЉАЧКЕ СТАНИЦЕ, ОДНОСНО ПОСТРОЈЕЊА ЗА 	УПРАВЉАЊЕ ОТПАДОМ ДОВЕДЕ ЗАХТЕВАНЕ ИНФРАСТРУКТУРНЕ 	ПРИКЉУЧКЕ, НА ОСНОВУ ОРИЈЕНТАЦИОНИХ КАПАЦИТЕТА, 	ОДНОСНО НА ОСНОВУ ЕЛЕМЕНАТА КОЈИ ЋЕ СЕ ДАТИ У 	ГЛАВНОМ ПРОЈЕКТУ.</a:t>
            </a:r>
          </a:p>
          <a:p>
            <a:pPr>
              <a:spcBef>
                <a:spcPts val="600"/>
              </a:spcBef>
            </a:pPr>
            <a:r>
              <a:rPr lang="ru-RU" sz="2000" dirty="0" smtClean="0"/>
              <a:t>6)	ЛОКАЛНА САМОУПРАВА ОБАВЕЗНА ЈЕ ДА ЗА ЛОКАЦИЈУ 	САКУПЉАЧКЕ СТАНИЦЕ ПРИБАВИ СВЕ ПОТРЕБНЕ УСЛОВЕ И 	САГЛАСНОСТИ, НЕОПХОДНЕ ЗА ИЗРАДУ ГЛАВНОГ ПРОЈЕКТА У 	ДЕЛУ ПРИКЉУЧИВАЊА ОБЈЕКАТА НА ПОСТОЈЕЋУ 	ИНФРАСТРУКТУРУ.</a:t>
            </a:r>
          </a:p>
          <a:p>
            <a:pPr>
              <a:spcBef>
                <a:spcPts val="600"/>
              </a:spcBef>
            </a:pPr>
            <a:r>
              <a:rPr lang="ru-RU" sz="2000" dirty="0" smtClean="0"/>
              <a:t>7)	УПРАВЉАЊЕ САКУПЉАЧКОМ СТАНИЦОМ, ОДНОСНО 	ПОСТРОЈЕЊЕМ ЗА УПРАВЉАЊЕ ОТПАДОМ МОЖЕ СЕ ПОВЕРИТИ 	ОРГАНИЗАЦИЈИ КОЈА ЈЕ РЕГИСТРОВАНА ЗА ТУ ВРСТУ ПОСЛА И 	ИМА РЕФЕРЕНЦЕ У ОВОЈ ОБЛАСТИ.</a:t>
            </a:r>
            <a:endParaRPr lang="ru-RU" sz="2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208094"/>
            <a:ext cx="8994090" cy="6573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219200"/>
            <a:ext cx="86106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sr-Cyrl-CS" sz="72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Eurostar Black Extended" pitchFamily="34" charset="0"/>
                <a:ea typeface="Times New Roman" pitchFamily="18" charset="0"/>
                <a:cs typeface="Tahoma" pitchFamily="34" charset="0"/>
              </a:rPr>
              <a:t>ENVI</a:t>
            </a:r>
            <a:r>
              <a:rPr kumimoji="0" lang="sr-Cyrl-CS" sz="7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Eurostar Black Extended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7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Eurostar Black Extended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sr-Cyrl-CS" sz="72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Eurostar Black Extended" pitchFamily="34" charset="0"/>
                <a:ea typeface="Times New Roman" pitchFamily="18" charset="0"/>
                <a:cs typeface="Tahoma" pitchFamily="34" charset="0"/>
              </a:rPr>
              <a:t>TECH</a:t>
            </a:r>
            <a:r>
              <a:rPr kumimoji="0" lang="sr-Cyrl-CS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Verdana" pitchFamily="34" charset="0"/>
                <a:ea typeface="Times New Roman" pitchFamily="18" charset="0"/>
                <a:cs typeface="Tahoma" pitchFamily="34" charset="0"/>
              </a:rPr>
              <a:t> </a:t>
            </a:r>
            <a:endParaRPr kumimoji="0" lang="en-US" sz="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sr-Cyrl-CS" b="1" i="0" u="none" strike="noStrike" cap="none" normalizeH="0" baseline="0" dirty="0" smtClean="0">
                <a:ln>
                  <a:noFill/>
                </a:ln>
                <a:solidFill>
                  <a:srgbClr val="17365D"/>
                </a:solidFill>
                <a:effectLst/>
                <a:latin typeface="Verdana" pitchFamily="34" charset="0"/>
                <a:ea typeface="Times New Roman" pitchFamily="18" charset="0"/>
                <a:cs typeface="Tahoma" pitchFamily="34" charset="0"/>
              </a:rPr>
              <a:t>ДРУШТВО ЗА ИНЖЕЊЕРИНГ, УСЛУГЕ И ПОСРЕДОВАЊЕ Д.O.O.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17365D"/>
                </a:solidFill>
                <a:effectLst/>
                <a:latin typeface="Verdana" pitchFamily="34" charset="0"/>
                <a:ea typeface="Times New Roman" pitchFamily="18" charset="0"/>
                <a:cs typeface="Tahoma" pitchFamily="34" charset="0"/>
              </a:rPr>
              <a:t>M</a:t>
            </a:r>
            <a:r>
              <a:rPr lang="sr-Cyrl-RS" dirty="0" smtClean="0">
                <a:solidFill>
                  <a:srgbClr val="17365D"/>
                </a:solidFill>
                <a:latin typeface="Verdana" pitchFamily="34" charset="0"/>
                <a:ea typeface="Times New Roman" pitchFamily="18" charset="0"/>
                <a:cs typeface="Tahoma" pitchFamily="34" charset="0"/>
              </a:rPr>
              <a:t>илутина Миланковића 7  - зграда </a:t>
            </a:r>
            <a:r>
              <a:rPr lang="en-US" sz="3200" b="1" dirty="0" err="1" smtClean="0">
                <a:solidFill>
                  <a:srgbClr val="17365D"/>
                </a:solidFill>
                <a:latin typeface="Verdana" pitchFamily="34" charset="0"/>
                <a:ea typeface="Times New Roman" pitchFamily="18" charset="0"/>
                <a:cs typeface="Tahoma" pitchFamily="34" charset="0"/>
              </a:rPr>
              <a:t>gorenje</a:t>
            </a:r>
            <a:r>
              <a:rPr lang="sr-Cyrl-RS" dirty="0" smtClean="0">
                <a:solidFill>
                  <a:srgbClr val="17365D"/>
                </a:solidFill>
                <a:latin typeface="Verdana" pitchFamily="34" charset="0"/>
                <a:ea typeface="Times New Roman" pitchFamily="18" charset="0"/>
                <a:cs typeface="Tahoma" pitchFamily="34" charset="0"/>
              </a:rPr>
              <a:t>  11070 </a:t>
            </a:r>
            <a:r>
              <a:rPr kumimoji="0" lang="sr-Cyrl-CS" b="0" i="0" u="none" strike="noStrike" cap="none" normalizeH="0" baseline="0" dirty="0" smtClean="0">
                <a:ln>
                  <a:noFill/>
                </a:ln>
                <a:solidFill>
                  <a:srgbClr val="17365D"/>
                </a:solidFill>
                <a:effectLst/>
                <a:latin typeface="Verdana" pitchFamily="34" charset="0"/>
                <a:ea typeface="Times New Roman" pitchFamily="18" charset="0"/>
                <a:cs typeface="Tahoma" pitchFamily="34" charset="0"/>
              </a:rPr>
              <a:t>Београд;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sr-Cyrl-CS" b="0" i="0" u="none" strike="noStrike" cap="none" normalizeH="0" baseline="0" dirty="0" smtClean="0">
                <a:ln>
                  <a:noFill/>
                </a:ln>
                <a:solidFill>
                  <a:srgbClr val="17365D"/>
                </a:solidFill>
                <a:effectLst/>
                <a:latin typeface="Verdana" pitchFamily="34" charset="0"/>
                <a:ea typeface="Times New Roman" pitchFamily="18" charset="0"/>
                <a:cs typeface="Tahoma" pitchFamily="34" charset="0"/>
              </a:rPr>
              <a:t>Тел. 011 3539 828  факс 011 3539 806; e-mail: </a:t>
            </a: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rgbClr val="17365D"/>
                </a:solidFill>
                <a:effectLst/>
                <a:latin typeface="Verdana" pitchFamily="34" charset="0"/>
                <a:ea typeface="Times New Roman" pitchFamily="18" charset="0"/>
                <a:cs typeface="Tahoma" pitchFamily="34" charset="0"/>
              </a:rPr>
              <a:t>office</a:t>
            </a:r>
            <a:r>
              <a:rPr kumimoji="0" lang="sr-Cyrl-CS" b="0" i="0" u="none" strike="noStrike" cap="none" normalizeH="0" baseline="0" dirty="0" smtClean="0">
                <a:ln>
                  <a:noFill/>
                </a:ln>
                <a:solidFill>
                  <a:srgbClr val="17365D"/>
                </a:solidFill>
                <a:effectLst/>
                <a:latin typeface="Verdana" pitchFamily="34" charset="0"/>
                <a:ea typeface="Times New Roman" pitchFamily="18" charset="0"/>
                <a:cs typeface="Tahoma" pitchFamily="34" charset="0"/>
              </a:rPr>
              <a:t>@envitech.rs</a:t>
            </a:r>
            <a:endParaRPr kumimoji="0" lang="sr-Cyrl-C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0" y="5638800"/>
            <a:ext cx="3886200" cy="903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9" descr="BrzanPlast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072777"/>
            <a:ext cx="3962401" cy="17852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1000" y="58846"/>
            <a:ext cx="8686800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Тежиште Закона је усмерено на одговорност</a:t>
            </a:r>
            <a:r>
              <a:rPr lang="ru-RU" sz="2000" dirty="0" smtClean="0"/>
              <a:t>, како институционалну, тако и појединачну, било да се ради о правним или физичким лицима. </a:t>
            </a:r>
          </a:p>
          <a:p>
            <a:endParaRPr lang="ru-RU" dirty="0" smtClean="0"/>
          </a:p>
          <a:p>
            <a:endParaRPr lang="ru-RU" dirty="0"/>
          </a:p>
          <a:p>
            <a:r>
              <a:rPr lang="ru-RU" sz="2400" dirty="0" smtClean="0"/>
              <a:t>Управљање комуналним отпадом дефинисано је </a:t>
            </a:r>
            <a:r>
              <a:rPr lang="ru-RU" sz="2400" b="1" dirty="0" smtClean="0"/>
              <a:t>чланом 43</a:t>
            </a:r>
            <a:r>
              <a:rPr lang="ru-RU" sz="2400" dirty="0" smtClean="0"/>
              <a:t>, према коме су </a:t>
            </a:r>
            <a:r>
              <a:rPr lang="ru-RU" sz="2400" i="1" dirty="0" smtClean="0"/>
              <a:t>домаћинства дужна да одлажу свој отпад у контејнере или на други начин, које обезбеђује јединица локалне самоуправе, а опасан отпад из домаћинства да предају на место одређено за селективно сакупљање опасног отпада или овлашћеном правном лицу за сакупљање опасног отпада. </a:t>
            </a:r>
          </a:p>
          <a:p>
            <a:endParaRPr lang="ru-RU" sz="2400" dirty="0" smtClean="0"/>
          </a:p>
          <a:p>
            <a:r>
              <a:rPr lang="ru-RU" sz="2400" dirty="0" smtClean="0"/>
              <a:t>Закон прописује обавезу </a:t>
            </a:r>
            <a:r>
              <a:rPr lang="ru-RU" sz="2400" i="1" dirty="0" smtClean="0"/>
              <a:t>јединицама локалне самоуправе да обезбеде и опреме центре за сакупљање комуналног отпада који није могуће одложити у контејнере за комунални отпад и уреде организовање и начин селекције и сакупљања отпада ради рециклаже, локалним планом управљања отпадом.</a:t>
            </a:r>
            <a:endParaRPr lang="ru-RU" sz="2400" i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990600"/>
            <a:ext cx="89154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i="1" dirty="0" smtClean="0"/>
              <a:t>Пројектни задатак</a:t>
            </a:r>
          </a:p>
          <a:p>
            <a:endParaRPr lang="ru-RU" sz="1600" i="1" dirty="0" smtClean="0"/>
          </a:p>
          <a:p>
            <a:r>
              <a:rPr lang="ru-RU" sz="2400" dirty="0" smtClean="0"/>
              <a:t>При изради идејно-техничког решења уважити постојеће стање на терену, комуналну организованост и финансијске могућности локалних самоуправа.</a:t>
            </a:r>
          </a:p>
          <a:p>
            <a:endParaRPr lang="ru-RU" sz="2400" dirty="0" smtClean="0"/>
          </a:p>
          <a:p>
            <a:r>
              <a:rPr lang="ru-RU" sz="2400" dirty="0" smtClean="0"/>
              <a:t>Садржај центара за сакупљање дефинисати у складу са врстама отпада који се генерише у урбаним и руралним подручјима, при чему уважити генерални морфолошки састав отпада дат у Националној стратегији, регионалним и локалним плановима управљања отпадом као и у резултатима спроведених истраживања у овој области. Центар за сакупљање отпада посматрати као објекат из кога ће се отпад дистрибуирати у постојеће или нове прерађивачке капацитете. </a:t>
            </a:r>
            <a:endParaRPr lang="ru-RU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609600"/>
            <a:ext cx="8153400" cy="5555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i="1" dirty="0" smtClean="0"/>
              <a:t>Пројектни задатак</a:t>
            </a:r>
          </a:p>
          <a:p>
            <a:endParaRPr lang="ru-RU" sz="2000" dirty="0" smtClean="0"/>
          </a:p>
          <a:p>
            <a:r>
              <a:rPr lang="ru-RU" sz="2000" dirty="0" smtClean="0"/>
              <a:t>Пројекат радити као типско техничко решење. Техничким решењем дефинисати:</a:t>
            </a:r>
          </a:p>
          <a:p>
            <a:endParaRPr lang="ru-RU" sz="2000" dirty="0" smtClean="0"/>
          </a:p>
          <a:p>
            <a:r>
              <a:rPr lang="ru-RU" sz="2000" dirty="0" smtClean="0"/>
              <a:t>•  Технолошке целине</a:t>
            </a:r>
          </a:p>
          <a:p>
            <a:pPr>
              <a:spcBef>
                <a:spcPts val="600"/>
              </a:spcBef>
            </a:pPr>
            <a:r>
              <a:rPr lang="ru-RU" sz="2000" dirty="0" smtClean="0"/>
              <a:t>•  Објекте за сепаратно прикупљање, мерење, сортирање и привремено </a:t>
            </a:r>
          </a:p>
          <a:p>
            <a:r>
              <a:rPr lang="ru-RU" sz="2000" dirty="0"/>
              <a:t> </a:t>
            </a:r>
            <a:r>
              <a:rPr lang="ru-RU" sz="2000" dirty="0" smtClean="0"/>
              <a:t>   складиштење отпада;</a:t>
            </a:r>
          </a:p>
          <a:p>
            <a:pPr>
              <a:spcBef>
                <a:spcPts val="600"/>
              </a:spcBef>
            </a:pPr>
            <a:r>
              <a:rPr lang="ru-RU" sz="2000" dirty="0" smtClean="0"/>
              <a:t>•  Могућност и начин транспорта од центра до постројења    </a:t>
            </a:r>
          </a:p>
          <a:p>
            <a:r>
              <a:rPr lang="ru-RU" sz="2000" dirty="0"/>
              <a:t> </a:t>
            </a:r>
            <a:r>
              <a:rPr lang="ru-RU" sz="2000" dirty="0" smtClean="0"/>
              <a:t>   за управљање отпадом или трансфер станице,</a:t>
            </a:r>
          </a:p>
          <a:p>
            <a:pPr>
              <a:spcBef>
                <a:spcPts val="600"/>
              </a:spcBef>
            </a:pPr>
            <a:r>
              <a:rPr lang="ru-RU" sz="2000" dirty="0" smtClean="0"/>
              <a:t>•  Типски систем привременог складиштења на сакупљачкој станици </a:t>
            </a:r>
          </a:p>
          <a:p>
            <a:pPr>
              <a:spcBef>
                <a:spcPts val="600"/>
              </a:spcBef>
            </a:pPr>
            <a:r>
              <a:rPr lang="ru-RU" sz="2000" dirty="0" smtClean="0"/>
              <a:t>•  Начин разврставања, пресовања и привременог складиштења и </a:t>
            </a:r>
          </a:p>
          <a:p>
            <a:r>
              <a:rPr lang="ru-RU" sz="2000" dirty="0"/>
              <a:t> </a:t>
            </a:r>
            <a:r>
              <a:rPr lang="ru-RU" sz="2000" dirty="0" smtClean="0"/>
              <a:t>   неопходну опрему за пројектоване технолошке операције, </a:t>
            </a:r>
          </a:p>
          <a:p>
            <a:pPr>
              <a:spcBef>
                <a:spcPts val="600"/>
              </a:spcBef>
            </a:pPr>
            <a:r>
              <a:rPr lang="ru-RU" sz="2000" dirty="0" smtClean="0"/>
              <a:t>•  Неопходне пратеће објекте и опрему</a:t>
            </a:r>
          </a:p>
          <a:p>
            <a:pPr>
              <a:spcBef>
                <a:spcPts val="600"/>
              </a:spcBef>
            </a:pPr>
            <a:r>
              <a:rPr lang="ru-RU" sz="2000" dirty="0" smtClean="0"/>
              <a:t>•  Потребне површине и просторни распоред објеката и инфраструктуре</a:t>
            </a:r>
          </a:p>
          <a:p>
            <a:pPr>
              <a:spcBef>
                <a:spcPts val="600"/>
              </a:spcBef>
            </a:pPr>
            <a:r>
              <a:rPr lang="ru-RU" sz="2000" dirty="0" smtClean="0"/>
              <a:t>•  Основне мере заштите људи, животне средине, објеката и опреме</a:t>
            </a:r>
            <a:endParaRPr lang="ru-RU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914400"/>
            <a:ext cx="85344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ТЕХНИЧКА РЕШЕЊА РАЗРАДИТИ КАО </a:t>
            </a:r>
            <a:r>
              <a:rPr lang="ru-RU" sz="2400" b="1" dirty="0" smtClean="0"/>
              <a:t>МОДУЛАРНА </a:t>
            </a:r>
            <a:r>
              <a:rPr lang="ru-RU" sz="2400" dirty="0" smtClean="0"/>
              <a:t>ЗА НИВО ОПШТИНЕ, ОДНОСНО ГРАДА, ОРИЈЕНТАЦИОНЕ ВЕЛИЧИНЕ </a:t>
            </a:r>
            <a:r>
              <a:rPr lang="ru-RU" sz="2400" b="1" dirty="0" smtClean="0"/>
              <a:t>10.000, 20.000, 50.000 И 100.000 СТАНОВНИКА</a:t>
            </a:r>
            <a:r>
              <a:rPr lang="ru-RU" sz="2400" dirty="0" smtClean="0"/>
              <a:t>, СА МОГУЋНОШЋУ ПРОШИРЕЊА, ОДНОСНО ДОГРАДЊЕ ЗА НИВО ТРАНСФЕР СТАНИЦЕ. </a:t>
            </a:r>
          </a:p>
          <a:p>
            <a:endParaRPr lang="ru-RU" sz="2400" dirty="0" smtClean="0"/>
          </a:p>
          <a:p>
            <a:endParaRPr lang="ru-RU" sz="2400" dirty="0" smtClean="0"/>
          </a:p>
          <a:p>
            <a:r>
              <a:rPr lang="ru-RU" sz="2800" b="1" dirty="0" smtClean="0"/>
              <a:t>У СКЛОПУ ТЕХНИЧКОГ РЕШЕЊА КОРИСТИТИ ВЕЋ ПОСТОЈЕЋА ТИПСКА РЕШЕЊА ОПРЕМЕ ДОМАЋИХ ПРОИЗВОЂАЧА</a:t>
            </a:r>
            <a:r>
              <a:rPr lang="ru-RU" sz="2400" dirty="0" smtClean="0"/>
              <a:t> </a:t>
            </a:r>
          </a:p>
          <a:p>
            <a:r>
              <a:rPr lang="ru-RU" sz="2400" dirty="0" smtClean="0"/>
              <a:t>У ЦИЉУ ТИПИЗАЦИЈЕ И ИЗБОРА НАЈБОЉЕ ДОСТУПНЕ ТЕХНОЛОГИЈЕ, КАО И ТЕХНОЛОШКЕ И ЕКОНОМСКЕ РАЦИОНАЛНОСТИ.</a:t>
            </a:r>
            <a:endParaRPr lang="ru-RU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609600"/>
            <a:ext cx="914400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УЛАЗНИ ПОДАЦИ </a:t>
            </a:r>
          </a:p>
          <a:p>
            <a:endParaRPr lang="ru-RU" sz="2000" dirty="0" smtClean="0"/>
          </a:p>
          <a:p>
            <a:r>
              <a:rPr lang="ru-RU" sz="2000" dirty="0" smtClean="0"/>
              <a:t>•	</a:t>
            </a:r>
            <a:r>
              <a:rPr lang="ru-RU" sz="2000" b="1" dirty="0" smtClean="0"/>
              <a:t>ЗАКОНОДАВНА И ПЛАНСКА РЕГУЛАТИВА РЕПУБЛИКЕ СРБИЈЕ</a:t>
            </a:r>
          </a:p>
          <a:p>
            <a:endParaRPr lang="ru-RU" sz="2000" dirty="0" smtClean="0"/>
          </a:p>
          <a:p>
            <a:r>
              <a:rPr lang="ru-RU" sz="2000" dirty="0" smtClean="0"/>
              <a:t>•	</a:t>
            </a:r>
            <a:r>
              <a:rPr lang="ru-RU" sz="2000" b="1" dirty="0" smtClean="0"/>
              <a:t>ПРОПИСИ ЕВРОПСКЕ УНИЈЕ У ОБЛАСТИ УПРАВЉАЊА ОТПАДОМ </a:t>
            </a:r>
          </a:p>
          <a:p>
            <a:endParaRPr lang="ru-RU" sz="20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/>
              <a:t>	</a:t>
            </a:r>
            <a:r>
              <a:rPr lang="ru-RU" sz="2000" b="1" dirty="0" smtClean="0"/>
              <a:t>ПОДАЦИ И АНАЛИЗЕ ПРИКУПЉЕНИ ИЗ РЕГИОНАЛНИХ И ЛОКАЛНИХ 	ПЛАНОВА УПРАВЉАЊА ОТПАДОМ</a:t>
            </a:r>
            <a:r>
              <a:rPr lang="ru-RU" sz="2000" dirty="0" smtClean="0"/>
              <a:t>, СПРОВЕДЕНИХ ИСТРАЖИВАЊА И 	МЕТОДОЛОГИЈЕ, ОДНОСНО:</a:t>
            </a:r>
          </a:p>
          <a:p>
            <a:pPr lvl="2"/>
            <a:r>
              <a:rPr lang="ru-RU" sz="2000" dirty="0" smtClean="0"/>
              <a:t>•   ВРСТЕ И КЛАСИФИКАЦИЈА ОТПАДА,</a:t>
            </a:r>
          </a:p>
          <a:p>
            <a:pPr lvl="2"/>
            <a:r>
              <a:rPr lang="ru-RU" sz="2000" dirty="0" smtClean="0"/>
              <a:t>•   ПРОЦЕНЕ КОЛИЧИНА ОТПАДА КОЈИ СЕ ГЕНЕРИШЕ И</a:t>
            </a:r>
          </a:p>
          <a:p>
            <a:pPr lvl="2"/>
            <a:r>
              <a:rPr lang="ru-RU" sz="2000" dirty="0" smtClean="0"/>
              <a:t>•   МОРФОЛОШКИ САСТАВ ОТПАДА КОЈИ СЕ ГЕНЕРИШЕ </a:t>
            </a:r>
          </a:p>
          <a:p>
            <a:pPr lvl="2"/>
            <a:endParaRPr lang="sr-Cyrl-CS" sz="2000" dirty="0" smtClean="0"/>
          </a:p>
          <a:p>
            <a:pPr lvl="2"/>
            <a:r>
              <a:rPr lang="sr-Cyrl-CS" dirty="0" smtClean="0"/>
              <a:t>ОСНОВУ ЗА АНАЛИЗУ МОРФОЛОШКОГ САСТАВА ОТПАДА У СРБИЈИ, ПРЕДСТАВЉАЛО ЈЕ </a:t>
            </a:r>
            <a:r>
              <a:rPr lang="sr-Cyrl-CS" b="1" dirty="0" smtClean="0"/>
              <a:t>ИСТРАЖИВАЊЕ КОЈЕ ЈЕ СПРОВЕО ФАКУЛТЕТ ТЕХНИЧКИХ НАУКА ИЗ НОВОГ САДА, У ТОКУ 2008. И 2009. ГОДИНЕ ЗА ПОТРЕБЕ АГЕНЦИЈЕ ЗА ЗАШТИТУ ЖИВОТНЕ СРЕДИНЕ РЕПУБЛИКЕ СРБИЈЕ</a:t>
            </a:r>
            <a:endParaRPr lang="ru-RU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828800" y="1143000"/>
          <a:ext cx="5410201" cy="1752600"/>
        </p:xfrm>
        <a:graphic>
          <a:graphicData uri="http://schemas.openxmlformats.org/drawingml/2006/table">
            <a:tbl>
              <a:tblPr/>
              <a:tblGrid>
                <a:gridCol w="2005069"/>
                <a:gridCol w="473767"/>
                <a:gridCol w="568521"/>
                <a:gridCol w="568521"/>
                <a:gridCol w="493915"/>
                <a:gridCol w="650204"/>
                <a:gridCol w="650204"/>
              </a:tblGrid>
              <a:tr h="416060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 b="1" dirty="0">
                          <a:latin typeface="Tahoma"/>
                          <a:ea typeface="Times New Roman"/>
                          <a:cs typeface="Times New Roman"/>
                        </a:rPr>
                        <a:t>Број становника</a:t>
                      </a:r>
                      <a:endParaRPr lang="en-US" sz="1200" dirty="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 b="1" dirty="0">
                          <a:latin typeface="Tahoma"/>
                          <a:ea typeface="Times New Roman"/>
                          <a:cs typeface="Times New Roman"/>
                        </a:rPr>
                        <a:t>Дневно</a:t>
                      </a:r>
                      <a:endParaRPr lang="en-US" sz="1200" dirty="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 b="1">
                          <a:latin typeface="Tahoma"/>
                          <a:ea typeface="Times New Roman"/>
                          <a:cs typeface="Times New Roman"/>
                        </a:rPr>
                        <a:t>Недељно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 b="1">
                          <a:latin typeface="Tahoma"/>
                          <a:ea typeface="Times New Roman"/>
                          <a:cs typeface="Times New Roman"/>
                        </a:rPr>
                        <a:t>Месечно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03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b="1">
                          <a:latin typeface="Tahoma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sr-Latn-CS" sz="1200" b="1" baseline="30000">
                          <a:latin typeface="Tahoma"/>
                          <a:ea typeface="Times New Roman"/>
                          <a:cs typeface="Times New Roman"/>
                        </a:rPr>
                        <a:t>3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b="1">
                          <a:latin typeface="Tahoma"/>
                          <a:ea typeface="Times New Roman"/>
                          <a:cs typeface="Times New Roman"/>
                        </a:rPr>
                        <a:t>t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b="1">
                          <a:latin typeface="Tahoma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sr-Latn-CS" sz="1200" b="1" baseline="30000">
                          <a:latin typeface="Tahoma"/>
                          <a:ea typeface="Times New Roman"/>
                          <a:cs typeface="Times New Roman"/>
                        </a:rPr>
                        <a:t>3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b="1">
                          <a:latin typeface="Tahoma"/>
                          <a:ea typeface="Times New Roman"/>
                          <a:cs typeface="Times New Roman"/>
                        </a:rPr>
                        <a:t>t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b="1">
                          <a:latin typeface="Tahoma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sr-Latn-CS" sz="1200" b="1" baseline="30000">
                          <a:latin typeface="Tahoma"/>
                          <a:ea typeface="Times New Roman"/>
                          <a:cs typeface="Times New Roman"/>
                        </a:rPr>
                        <a:t>3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b="1">
                          <a:latin typeface="Tahoma"/>
                          <a:ea typeface="Times New Roman"/>
                          <a:cs typeface="Times New Roman"/>
                        </a:rPr>
                        <a:t>t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</a:tr>
              <a:tr h="28038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 b="1">
                          <a:latin typeface="Tahoma"/>
                          <a:ea typeface="Times New Roman"/>
                          <a:cs typeface="Times New Roman"/>
                        </a:rPr>
                        <a:t>10</a:t>
                      </a:r>
                      <a:r>
                        <a:rPr lang="sr-Latn-CS" sz="1200" b="1">
                          <a:latin typeface="Tahoma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sr-Cyrl-CS" sz="1200" b="1">
                          <a:latin typeface="Tahoma"/>
                          <a:ea typeface="Times New Roman"/>
                          <a:cs typeface="Times New Roman"/>
                        </a:rPr>
                        <a:t>000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ahoma"/>
                          <a:ea typeface="Times New Roman"/>
                          <a:cs typeface="Times New Roman"/>
                        </a:rPr>
                        <a:t>18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6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ahoma"/>
                          <a:ea typeface="Times New Roman"/>
                          <a:cs typeface="Times New Roman"/>
                        </a:rPr>
                        <a:t>126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42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5275" algn="l"/>
                        </a:tabLst>
                      </a:pPr>
                      <a:r>
                        <a:rPr lang="sr-Latn-CS" sz="1200">
                          <a:latin typeface="Tahoma"/>
                          <a:ea typeface="Times New Roman"/>
                          <a:cs typeface="Times New Roman"/>
                        </a:rPr>
                        <a:t>504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5275" algn="l"/>
                        </a:tabLst>
                      </a:pPr>
                      <a:r>
                        <a:rPr lang="sr-Latn-CS" sz="1200">
                          <a:latin typeface="Tahoma"/>
                          <a:ea typeface="Times New Roman"/>
                          <a:cs typeface="Times New Roman"/>
                        </a:rPr>
                        <a:t>168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38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 b="1">
                          <a:latin typeface="Tahoma"/>
                          <a:ea typeface="Times New Roman"/>
                          <a:cs typeface="Times New Roman"/>
                        </a:rPr>
                        <a:t>20</a:t>
                      </a:r>
                      <a:r>
                        <a:rPr lang="sr-Latn-CS" sz="1200" b="1">
                          <a:latin typeface="Tahoma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sr-Cyrl-CS" sz="1200" b="1">
                          <a:latin typeface="Tahoma"/>
                          <a:ea typeface="Times New Roman"/>
                          <a:cs typeface="Times New Roman"/>
                        </a:rPr>
                        <a:t>000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ahoma"/>
                          <a:ea typeface="Times New Roman"/>
                          <a:cs typeface="Times New Roman"/>
                        </a:rPr>
                        <a:t>36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ahoma"/>
                          <a:ea typeface="Times New Roman"/>
                          <a:cs typeface="Times New Roman"/>
                        </a:rPr>
                        <a:t>12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9075" algn="l"/>
                        </a:tabLst>
                      </a:pPr>
                      <a:r>
                        <a:rPr lang="sr-Latn-CS" sz="1200">
                          <a:latin typeface="Tahoma"/>
                          <a:ea typeface="Times New Roman"/>
                          <a:cs typeface="Times New Roman"/>
                        </a:rPr>
                        <a:t>252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ahoma"/>
                          <a:ea typeface="Times New Roman"/>
                          <a:cs typeface="Times New Roman"/>
                        </a:rPr>
                        <a:t>84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ahoma"/>
                          <a:ea typeface="Times New Roman"/>
                          <a:cs typeface="Times New Roman"/>
                        </a:rPr>
                        <a:t>1.008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ahoma"/>
                          <a:ea typeface="Times New Roman"/>
                          <a:cs typeface="Times New Roman"/>
                        </a:rPr>
                        <a:t>336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38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 b="1">
                          <a:latin typeface="Tahoma"/>
                          <a:ea typeface="Times New Roman"/>
                          <a:cs typeface="Times New Roman"/>
                        </a:rPr>
                        <a:t>50</a:t>
                      </a:r>
                      <a:r>
                        <a:rPr lang="sr-Latn-CS" sz="1200" b="1">
                          <a:latin typeface="Tahoma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sr-Cyrl-CS" sz="1200" b="1">
                          <a:latin typeface="Tahoma"/>
                          <a:ea typeface="Times New Roman"/>
                          <a:cs typeface="Times New Roman"/>
                        </a:rPr>
                        <a:t>000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ahoma"/>
                          <a:ea typeface="Times New Roman"/>
                          <a:cs typeface="Times New Roman"/>
                        </a:rPr>
                        <a:t>120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ahoma"/>
                          <a:ea typeface="Times New Roman"/>
                          <a:cs typeface="Times New Roman"/>
                        </a:rPr>
                        <a:t>40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ahoma"/>
                          <a:ea typeface="Times New Roman"/>
                          <a:cs typeface="Times New Roman"/>
                        </a:rPr>
                        <a:t>840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ahoma"/>
                          <a:ea typeface="Times New Roman"/>
                          <a:cs typeface="Times New Roman"/>
                        </a:rPr>
                        <a:t>280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ahoma"/>
                          <a:ea typeface="Times New Roman"/>
                          <a:cs typeface="Times New Roman"/>
                        </a:rPr>
                        <a:t>3.600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ahoma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sr-Latn-CS" sz="1200">
                          <a:latin typeface="Tahoma"/>
                          <a:ea typeface="Times New Roman"/>
                          <a:cs typeface="Times New Roman"/>
                        </a:rPr>
                        <a:t>200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0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 b="1">
                          <a:latin typeface="Tahoma"/>
                          <a:ea typeface="Times New Roman"/>
                          <a:cs typeface="Times New Roman"/>
                        </a:rPr>
                        <a:t>100</a:t>
                      </a:r>
                      <a:r>
                        <a:rPr lang="sr-Latn-CS" sz="1200" b="1">
                          <a:latin typeface="Tahoma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sr-Cyrl-CS" sz="1200" b="1">
                          <a:latin typeface="Tahoma"/>
                          <a:ea typeface="Times New Roman"/>
                          <a:cs typeface="Times New Roman"/>
                        </a:rPr>
                        <a:t>000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ahoma"/>
                          <a:ea typeface="Times New Roman"/>
                          <a:cs typeface="Times New Roman"/>
                        </a:rPr>
                        <a:t>240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ahoma"/>
                          <a:ea typeface="Times New Roman"/>
                          <a:cs typeface="Times New Roman"/>
                        </a:rPr>
                        <a:t>80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ahoma"/>
                          <a:ea typeface="Times New Roman"/>
                          <a:cs typeface="Times New Roman"/>
                        </a:rPr>
                        <a:t>1.680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dirty="0">
                          <a:latin typeface="Tahoma"/>
                          <a:ea typeface="Times New Roman"/>
                          <a:cs typeface="Times New Roman"/>
                        </a:rPr>
                        <a:t>560</a:t>
                      </a:r>
                      <a:endParaRPr lang="en-US" sz="1200" dirty="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ahoma"/>
                          <a:ea typeface="Times New Roman"/>
                          <a:cs typeface="Times New Roman"/>
                        </a:rPr>
                        <a:t>7.200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dirty="0">
                          <a:latin typeface="Tahoma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sr-Cyrl-CS" sz="1200" dirty="0">
                          <a:latin typeface="Tahoma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sr-Latn-CS" sz="1200" dirty="0">
                          <a:latin typeface="Tahoma"/>
                          <a:ea typeface="Times New Roman"/>
                          <a:cs typeface="Times New Roman"/>
                        </a:rPr>
                        <a:t>400</a:t>
                      </a:r>
                      <a:endParaRPr lang="en-US" sz="1200" dirty="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1752600" y="609600"/>
            <a:ext cx="3810000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9075" algn="l"/>
              </a:tabLst>
            </a:pPr>
            <a:r>
              <a:rPr kumimoji="0" lang="sr-Cyrl-C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ArialNarrow"/>
                <a:cs typeface="Tahoma" pitchFamily="34" charset="0"/>
              </a:rPr>
              <a:t>Укупна количина генерисаног отпада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9075" algn="l"/>
              </a:tabLst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990600" y="3124200"/>
            <a:ext cx="7467600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</a:tabLst>
            </a:pPr>
            <a:r>
              <a:rPr kumimoji="0" lang="sr-Cyrl-C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ArialNarrow" charset="-128"/>
                <a:cs typeface="Tahoma" pitchFamily="34" charset="0"/>
              </a:rPr>
              <a:t>Процењена количина генерисаног отпада за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ArialNarrow" charset="-128"/>
                <a:cs typeface="Tahoma" pitchFamily="34" charset="0"/>
              </a:rPr>
              <a:t> општине са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ArialNarrow" charset="-128"/>
                <a:cs typeface="Tahoma" pitchFamily="34" charset="0"/>
              </a:rPr>
              <a:t> </a:t>
            </a:r>
            <a:r>
              <a:rPr kumimoji="0" lang="sr-Cyrl-C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ArialNarrow" charset="-128"/>
                <a:cs typeface="Tahoma" pitchFamily="34" charset="0"/>
              </a:rPr>
              <a:t>20.000 становника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</a:tabLst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219200" y="3581400"/>
          <a:ext cx="6858002" cy="2590804"/>
        </p:xfrm>
        <a:graphic>
          <a:graphicData uri="http://schemas.openxmlformats.org/drawingml/2006/table">
            <a:tbl>
              <a:tblPr/>
              <a:tblGrid>
                <a:gridCol w="1926270"/>
                <a:gridCol w="834339"/>
                <a:gridCol w="831509"/>
                <a:gridCol w="831509"/>
                <a:gridCol w="831509"/>
                <a:gridCol w="831509"/>
                <a:gridCol w="771357"/>
              </a:tblGrid>
              <a:tr h="237733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100" b="1" dirty="0">
                          <a:latin typeface="Tahoma"/>
                          <a:ea typeface="Times New Roman"/>
                          <a:cs typeface="Times New Roman"/>
                        </a:rPr>
                        <a:t>Врста отпада</a:t>
                      </a:r>
                      <a:endParaRPr lang="en-US" sz="1200" dirty="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100" b="1">
                          <a:latin typeface="Tahoma"/>
                          <a:ea typeface="Times New Roman"/>
                          <a:cs typeface="Times New Roman"/>
                        </a:rPr>
                        <a:t>дневно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100" b="1">
                          <a:latin typeface="Tahoma"/>
                          <a:ea typeface="Times New Roman"/>
                          <a:cs typeface="Times New Roman"/>
                        </a:rPr>
                        <a:t>седмично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100" b="1">
                          <a:latin typeface="Tahoma"/>
                          <a:ea typeface="Times New Roman"/>
                          <a:cs typeface="Times New Roman"/>
                        </a:rPr>
                        <a:t>месечно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347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100" b="1">
                          <a:latin typeface="Tahoma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sr-Cyrl-CS" sz="1100" b="1" baseline="30000">
                          <a:latin typeface="Tahoma"/>
                          <a:ea typeface="Times New Roman"/>
                          <a:cs typeface="Times New Roman"/>
                        </a:rPr>
                        <a:t>3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100" b="1">
                          <a:latin typeface="Tahoma"/>
                          <a:ea typeface="Times New Roman"/>
                          <a:cs typeface="Times New Roman"/>
                        </a:rPr>
                        <a:t>t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100" b="1">
                          <a:latin typeface="Tahoma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sr-Cyrl-CS" sz="1100" b="1" baseline="30000">
                          <a:latin typeface="Tahoma"/>
                          <a:ea typeface="Times New Roman"/>
                          <a:cs typeface="Times New Roman"/>
                        </a:rPr>
                        <a:t>3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100" b="1">
                          <a:latin typeface="Tahoma"/>
                          <a:ea typeface="Times New Roman"/>
                          <a:cs typeface="Times New Roman"/>
                        </a:rPr>
                        <a:t>t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100" b="1">
                          <a:latin typeface="Tahoma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sr-Cyrl-CS" sz="1100" b="1" baseline="30000">
                          <a:latin typeface="Tahoma"/>
                          <a:ea typeface="Times New Roman"/>
                          <a:cs typeface="Times New Roman"/>
                        </a:rPr>
                        <a:t>3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100" b="1">
                          <a:latin typeface="Tahoma"/>
                          <a:ea typeface="Times New Roman"/>
                          <a:cs typeface="Times New Roman"/>
                        </a:rPr>
                        <a:t>t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</a:tr>
              <a:tr h="23773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Папир 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2,5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 dirty="0">
                          <a:latin typeface="Tahoma"/>
                          <a:ea typeface="Times New Roman"/>
                          <a:cs typeface="Times New Roman"/>
                        </a:rPr>
                        <a:t>0,2</a:t>
                      </a:r>
                      <a:endParaRPr lang="en-US" sz="1200" dirty="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17,5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1,2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75,0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5,3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3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Стакло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1,4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0,5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10,0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3,3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42,9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14,1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3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ПЕТ амбалажа 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1,4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0,2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10,0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1,4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42,9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6,0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3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Остала пластика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1,4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0,2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10,0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1,4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42,9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6,0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3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Гума 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1,8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0,3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12,5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2,4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53,6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10,4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3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Текстил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1,1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0,2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7,5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1,5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32,1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6,3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3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Метал 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0,5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0,4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3,8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2,6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16,1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11,3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3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Метал  (алу-лименке)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0,2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0,1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1,3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0,9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5,4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latin typeface="Tahoma"/>
                          <a:ea typeface="Times New Roman"/>
                          <a:cs typeface="Times New Roman"/>
                        </a:rPr>
                        <a:t>3,8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 b="1">
                          <a:latin typeface="Tahoma"/>
                          <a:ea typeface="Times New Roman"/>
                          <a:cs typeface="Times New Roman"/>
                        </a:rPr>
                        <a:t>Укупно: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 b="1">
                          <a:latin typeface="Tahoma"/>
                          <a:ea typeface="Times New Roman"/>
                          <a:cs typeface="Times New Roman"/>
                        </a:rPr>
                        <a:t>10,30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 b="1">
                          <a:latin typeface="Tahoma"/>
                          <a:ea typeface="Times New Roman"/>
                          <a:cs typeface="Times New Roman"/>
                        </a:rPr>
                        <a:t>2,10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 b="1">
                          <a:latin typeface="Tahoma"/>
                          <a:ea typeface="Times New Roman"/>
                          <a:cs typeface="Times New Roman"/>
                        </a:rPr>
                        <a:t>72,60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 b="1">
                          <a:latin typeface="Tahoma"/>
                          <a:ea typeface="Times New Roman"/>
                          <a:cs typeface="Times New Roman"/>
                        </a:rPr>
                        <a:t>14,70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 b="1">
                          <a:latin typeface="Tahoma"/>
                          <a:ea typeface="Times New Roman"/>
                          <a:cs typeface="Times New Roman"/>
                        </a:rPr>
                        <a:t>310,90</a:t>
                      </a:r>
                      <a:endParaRPr lang="en-US" sz="120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42900" algn="l"/>
                        </a:tabLst>
                      </a:pPr>
                      <a:r>
                        <a:rPr lang="sr-Cyrl-CS" sz="1200" b="1" dirty="0">
                          <a:latin typeface="Tahoma"/>
                          <a:ea typeface="Times New Roman"/>
                          <a:cs typeface="Times New Roman"/>
                        </a:rPr>
                        <a:t>63,20</a:t>
                      </a:r>
                      <a:endParaRPr lang="en-US" sz="1200" dirty="0"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28600" y="1143000"/>
            <a:ext cx="8839200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КОНЦЕПЦИЈА РАДА </a:t>
            </a:r>
            <a:r>
              <a:rPr lang="ru-RU" sz="2400" dirty="0" smtClean="0"/>
              <a:t>САКУПЉАЧКИХ СТАНИЦА </a:t>
            </a:r>
            <a:r>
              <a:rPr lang="ru-RU" sz="2400" dirty="0" smtClean="0"/>
              <a:t>РАЗРАЂЕНА </a:t>
            </a:r>
            <a:r>
              <a:rPr lang="ru-RU" sz="2400" dirty="0" smtClean="0"/>
              <a:t>ЈЕ </a:t>
            </a:r>
            <a:r>
              <a:rPr lang="ru-RU" sz="2400" dirty="0" smtClean="0"/>
              <a:t>ЗА </a:t>
            </a:r>
            <a:r>
              <a:rPr lang="ru-RU" sz="2400" dirty="0" smtClean="0"/>
              <a:t>ДВА ОСНОВНА МОДЕЛА САКУПЉАЊА ОТПАДА:</a:t>
            </a:r>
          </a:p>
          <a:p>
            <a:pPr>
              <a:spcBef>
                <a:spcPts val="600"/>
              </a:spcBef>
            </a:pPr>
            <a:r>
              <a:rPr lang="ru-RU" sz="2400" dirty="0" smtClean="0"/>
              <a:t>•</a:t>
            </a:r>
            <a:r>
              <a:rPr lang="en-US" sz="2400" dirty="0" smtClean="0"/>
              <a:t>   </a:t>
            </a:r>
            <a:r>
              <a:rPr lang="sr-Cyrl-RS" sz="2400" dirty="0" smtClean="0"/>
              <a:t>ПРИНЦИП ПРИМАРНЕ СЕПАРАЦИЈЕ (Н</a:t>
            </a:r>
            <a:r>
              <a:rPr lang="sr-Cyrl-CS" sz="2400" dirty="0" smtClean="0"/>
              <a:t>А САКУПЉАЧКУ СТАНИЦУ ДОЛАЗИ ПРЕТХОДНО </a:t>
            </a:r>
            <a:r>
              <a:rPr lang="sr-Cyrl-CS" sz="2400" dirty="0" smtClean="0"/>
              <a:t>СЕЛЕКТОВАН ОТПАД ПО ВРСТАМА; </a:t>
            </a:r>
            <a:r>
              <a:rPr lang="sr-Cyrl-CS" sz="2400" dirty="0" smtClean="0"/>
              <a:t>СВАКА СЕЛЕКЦИЈА НА ОБЈЕКТУ СТАНИЦЕ ИМА КОНТРОЛНИ </a:t>
            </a:r>
            <a:r>
              <a:rPr lang="sr-Cyrl-CS" sz="2400" dirty="0" smtClean="0"/>
              <a:t>КАРАКТЕР)</a:t>
            </a:r>
            <a:r>
              <a:rPr lang="sr-Cyrl-RS" sz="2400" dirty="0" smtClean="0"/>
              <a:t>, И</a:t>
            </a:r>
          </a:p>
          <a:p>
            <a:pPr>
              <a:spcBef>
                <a:spcPts val="600"/>
              </a:spcBef>
            </a:pPr>
            <a:r>
              <a:rPr lang="ru-RU" sz="2400" dirty="0" smtClean="0"/>
              <a:t>•</a:t>
            </a:r>
            <a:r>
              <a:rPr lang="en-US" sz="2400" dirty="0" smtClean="0"/>
              <a:t>   </a:t>
            </a:r>
            <a:r>
              <a:rPr lang="ru-RU" sz="2400" dirty="0" smtClean="0"/>
              <a:t>ПРИНЦИП СЕКУНДАРНЕ СЕПАРАЦИЈЕ </a:t>
            </a:r>
            <a:r>
              <a:rPr lang="sr-Cyrl-RS" sz="2400" dirty="0" smtClean="0"/>
              <a:t>(Н</a:t>
            </a:r>
            <a:r>
              <a:rPr lang="sr-Cyrl-CS" sz="2400" dirty="0" smtClean="0"/>
              <a:t>А САКУПЉАЧКУ СТАНИЦУ ДОЛАЗИ ПРЕТХОДНО СЕЛЕКТОВАН </a:t>
            </a:r>
            <a:r>
              <a:rPr lang="sr-Cyrl-CS" sz="2400" dirty="0" smtClean="0"/>
              <a:t>ОТПАД ПО КАТЕГОРИЈАМА; НА </a:t>
            </a:r>
            <a:r>
              <a:rPr lang="sr-Cyrl-CS" sz="2400" dirty="0" smtClean="0"/>
              <a:t>ОБЈЕКТУ </a:t>
            </a:r>
            <a:r>
              <a:rPr lang="sr-Cyrl-CS" sz="2400" dirty="0" smtClean="0"/>
              <a:t>СЕ ВРШИ СЕЛЕКЦИЈА ПО ВРСТАМА)</a:t>
            </a:r>
            <a:endParaRPr lang="ru-RU" sz="2400" dirty="0"/>
          </a:p>
        </p:txBody>
      </p:sp>
      <p:sp>
        <p:nvSpPr>
          <p:cNvPr id="11" name="Rectangle 10"/>
          <p:cNvSpPr/>
          <p:nvPr/>
        </p:nvSpPr>
        <p:spPr>
          <a:xfrm>
            <a:off x="228600" y="4724400"/>
            <a:ext cx="8686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ru-RU" sz="2400" dirty="0" smtClean="0"/>
              <a:t>ОБА МОДЕЛА ПОДРАЗУМЕВАЈУ ОРГАНИЗОВАНО </a:t>
            </a:r>
            <a:r>
              <a:rPr lang="ru-RU" sz="2400" dirty="0" smtClean="0"/>
              <a:t>САКУПЉАЊЕ ОД СТРАНЕ ОВЛАШЋЕНЕ</a:t>
            </a:r>
            <a:r>
              <a:rPr lang="en-US" sz="2400" dirty="0" smtClean="0"/>
              <a:t> </a:t>
            </a:r>
            <a:r>
              <a:rPr lang="ru-RU" sz="2400" dirty="0" smtClean="0"/>
              <a:t>ОРГАНИЗАЦИЈЕ И ДОНОШЕЊЕ </a:t>
            </a:r>
            <a:r>
              <a:rPr lang="ru-RU" sz="2400" dirty="0" smtClean="0"/>
              <a:t>ОТПАДА ОД СТРАНЕ ГРАЂАНА, ФИЗИЧКИХ И </a:t>
            </a:r>
            <a:r>
              <a:rPr lang="ru-RU" sz="2400" dirty="0" smtClean="0"/>
              <a:t>ПРАВНИХ ЛИЦА. 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1317</Words>
  <Application>Microsoft Office PowerPoint</Application>
  <PresentationFormat>On-screen Show (4:3)</PresentationFormat>
  <Paragraphs>312</Paragraphs>
  <Slides>23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Office Theme</vt:lpstr>
      <vt:lpstr>Adobe Acrobat Document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Jafok</dc:creator>
  <cp:lastModifiedBy>Jafok</cp:lastModifiedBy>
  <cp:revision>19</cp:revision>
  <dcterms:created xsi:type="dcterms:W3CDTF">2010-07-14T17:46:28Z</dcterms:created>
  <dcterms:modified xsi:type="dcterms:W3CDTF">2010-10-22T19:53:08Z</dcterms:modified>
</cp:coreProperties>
</file>